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26" r:id="rId3"/>
    <p:sldId id="272" r:id="rId4"/>
    <p:sldId id="258" r:id="rId5"/>
    <p:sldId id="294" r:id="rId6"/>
    <p:sldId id="262" r:id="rId7"/>
    <p:sldId id="293" r:id="rId8"/>
    <p:sldId id="263" r:id="rId9"/>
    <p:sldId id="259" r:id="rId10"/>
    <p:sldId id="327" r:id="rId11"/>
    <p:sldId id="329" r:id="rId12"/>
    <p:sldId id="268" r:id="rId13"/>
    <p:sldId id="2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6"/>
  </p:normalViewPr>
  <p:slideViewPr>
    <p:cSldViewPr snapToGrid="0" snapToObjects="1">
      <p:cViewPr varScale="1">
        <p:scale>
          <a:sx n="109" d="100"/>
          <a:sy n="109"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CFA7-3FEC-DC4D-8FB6-874AE097DBDC}" type="datetimeFigureOut">
              <a:rPr lang="en-US" smtClean="0"/>
              <a:t>10/3/21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A4F7E-3600-304D-AECF-8C332C15B14D}" type="slidenum">
              <a:rPr lang="en-US" smtClean="0"/>
              <a:t>‹#›</a:t>
            </a:fld>
            <a:endParaRPr lang="en-US"/>
          </a:p>
        </p:txBody>
      </p:sp>
    </p:spTree>
    <p:extLst>
      <p:ext uri="{BB962C8B-B14F-4D97-AF65-F5344CB8AC3E}">
        <p14:creationId xmlns:p14="http://schemas.microsoft.com/office/powerpoint/2010/main" val="403418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92F7A-B377-AE4C-9E91-B6D9FA9018E6}" type="slidenum">
              <a:rPr lang="en-US" smtClean="0"/>
              <a:t>3</a:t>
            </a:fld>
            <a:endParaRPr lang="en-US"/>
          </a:p>
        </p:txBody>
      </p:sp>
    </p:spTree>
    <p:extLst>
      <p:ext uri="{BB962C8B-B14F-4D97-AF65-F5344CB8AC3E}">
        <p14:creationId xmlns:p14="http://schemas.microsoft.com/office/powerpoint/2010/main" val="86917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3BB919-CA91-134C-BED4-15060E03B85B}" type="slidenum">
              <a:rPr lang="en-US" smtClean="0"/>
              <a:t>5</a:t>
            </a:fld>
            <a:endParaRPr lang="en-US"/>
          </a:p>
        </p:txBody>
      </p:sp>
    </p:spTree>
    <p:extLst>
      <p:ext uri="{BB962C8B-B14F-4D97-AF65-F5344CB8AC3E}">
        <p14:creationId xmlns:p14="http://schemas.microsoft.com/office/powerpoint/2010/main" val="331387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3AF9-B6E2-2040-8400-0CF87091A4C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BBAC224-A9E9-AE42-AB91-B8CB4EEAAA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524F6B7-1A72-9145-B66E-3813AF6D7356}"/>
              </a:ext>
            </a:extLst>
          </p:cNvPr>
          <p:cNvSpPr>
            <a:spLocks noGrp="1"/>
          </p:cNvSpPr>
          <p:nvPr>
            <p:ph type="dt" sz="half" idx="10"/>
          </p:nvPr>
        </p:nvSpPr>
        <p:spPr/>
        <p:txBody>
          <a:bodyPr/>
          <a:lstStyle/>
          <a:p>
            <a:fld id="{E2C4E7DF-2E6E-144C-A378-77255200A706}" type="datetimeFigureOut">
              <a:rPr lang="en-US" smtClean="0"/>
              <a:t>10/3/21</a:t>
            </a:fld>
            <a:endParaRPr lang="en-US"/>
          </a:p>
        </p:txBody>
      </p:sp>
      <p:sp>
        <p:nvSpPr>
          <p:cNvPr id="5" name="Footer Placeholder 4">
            <a:extLst>
              <a:ext uri="{FF2B5EF4-FFF2-40B4-BE49-F238E27FC236}">
                <a16:creationId xmlns:a16="http://schemas.microsoft.com/office/drawing/2014/main" id="{156BA5B0-4B73-7847-951A-DB27830B4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AF887-3EE7-5245-9544-F5AA9B350C77}"/>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100833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FFC8-5595-6844-B599-2B90B715C9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8D1623-14E6-8D4F-9A76-75F1CD1B074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F2AE25-FEB9-604E-BC11-99AD0E25DCD3}"/>
              </a:ext>
            </a:extLst>
          </p:cNvPr>
          <p:cNvSpPr>
            <a:spLocks noGrp="1"/>
          </p:cNvSpPr>
          <p:nvPr>
            <p:ph type="dt" sz="half" idx="10"/>
          </p:nvPr>
        </p:nvSpPr>
        <p:spPr/>
        <p:txBody>
          <a:bodyPr/>
          <a:lstStyle/>
          <a:p>
            <a:fld id="{E2C4E7DF-2E6E-144C-A378-77255200A706}" type="datetimeFigureOut">
              <a:rPr lang="en-US" smtClean="0"/>
              <a:t>10/3/21</a:t>
            </a:fld>
            <a:endParaRPr lang="en-US"/>
          </a:p>
        </p:txBody>
      </p:sp>
      <p:sp>
        <p:nvSpPr>
          <p:cNvPr id="5" name="Footer Placeholder 4">
            <a:extLst>
              <a:ext uri="{FF2B5EF4-FFF2-40B4-BE49-F238E27FC236}">
                <a16:creationId xmlns:a16="http://schemas.microsoft.com/office/drawing/2014/main" id="{1FBA149F-ACAC-D942-B8CE-08336FB02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B48F5-82DB-114F-970F-9E51BAC7C9E9}"/>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394430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FA7A7-21A7-694D-B8E5-01861AA110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961D24-F01A-8D4D-86F7-E5C86DEA02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3C7649-67AF-8646-B1E8-26A16C8633EB}"/>
              </a:ext>
            </a:extLst>
          </p:cNvPr>
          <p:cNvSpPr>
            <a:spLocks noGrp="1"/>
          </p:cNvSpPr>
          <p:nvPr>
            <p:ph type="dt" sz="half" idx="10"/>
          </p:nvPr>
        </p:nvSpPr>
        <p:spPr/>
        <p:txBody>
          <a:bodyPr/>
          <a:lstStyle/>
          <a:p>
            <a:fld id="{E2C4E7DF-2E6E-144C-A378-77255200A706}" type="datetimeFigureOut">
              <a:rPr lang="en-US" smtClean="0"/>
              <a:t>10/3/21</a:t>
            </a:fld>
            <a:endParaRPr lang="en-US"/>
          </a:p>
        </p:txBody>
      </p:sp>
      <p:sp>
        <p:nvSpPr>
          <p:cNvPr id="5" name="Footer Placeholder 4">
            <a:extLst>
              <a:ext uri="{FF2B5EF4-FFF2-40B4-BE49-F238E27FC236}">
                <a16:creationId xmlns:a16="http://schemas.microsoft.com/office/drawing/2014/main" id="{236245B9-FE03-514A-8832-1F7F6108E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9CE28-66B8-8F4E-8281-866655782C92}"/>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378178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7A75-0ED8-BB4C-92A4-B79F358001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7283FF-8E11-5749-B84C-FDCCDC2185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56FAA8-E249-1F41-AFB6-58B1E339EA59}"/>
              </a:ext>
            </a:extLst>
          </p:cNvPr>
          <p:cNvSpPr>
            <a:spLocks noGrp="1"/>
          </p:cNvSpPr>
          <p:nvPr>
            <p:ph type="dt" sz="half" idx="10"/>
          </p:nvPr>
        </p:nvSpPr>
        <p:spPr/>
        <p:txBody>
          <a:bodyPr/>
          <a:lstStyle/>
          <a:p>
            <a:fld id="{E2C4E7DF-2E6E-144C-A378-77255200A706}" type="datetimeFigureOut">
              <a:rPr lang="en-US" smtClean="0"/>
              <a:t>10/3/21</a:t>
            </a:fld>
            <a:endParaRPr lang="en-US"/>
          </a:p>
        </p:txBody>
      </p:sp>
      <p:sp>
        <p:nvSpPr>
          <p:cNvPr id="5" name="Footer Placeholder 4">
            <a:extLst>
              <a:ext uri="{FF2B5EF4-FFF2-40B4-BE49-F238E27FC236}">
                <a16:creationId xmlns:a16="http://schemas.microsoft.com/office/drawing/2014/main" id="{44B4BFDD-67F6-704D-A6B5-B06A43CC6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3E382-A164-8848-8DB3-869D8B0B7415}"/>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204854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B9DD-DD93-DB4D-9CEE-792BC2177F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D38B23E-20FD-5048-AAE7-854488A532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8EBAB81-5A7A-104A-A068-06A064BA2903}"/>
              </a:ext>
            </a:extLst>
          </p:cNvPr>
          <p:cNvSpPr>
            <a:spLocks noGrp="1"/>
          </p:cNvSpPr>
          <p:nvPr>
            <p:ph type="dt" sz="half" idx="10"/>
          </p:nvPr>
        </p:nvSpPr>
        <p:spPr/>
        <p:txBody>
          <a:bodyPr/>
          <a:lstStyle/>
          <a:p>
            <a:fld id="{E2C4E7DF-2E6E-144C-A378-77255200A706}" type="datetimeFigureOut">
              <a:rPr lang="en-US" smtClean="0"/>
              <a:t>10/3/21</a:t>
            </a:fld>
            <a:endParaRPr lang="en-US"/>
          </a:p>
        </p:txBody>
      </p:sp>
      <p:sp>
        <p:nvSpPr>
          <p:cNvPr id="5" name="Footer Placeholder 4">
            <a:extLst>
              <a:ext uri="{FF2B5EF4-FFF2-40B4-BE49-F238E27FC236}">
                <a16:creationId xmlns:a16="http://schemas.microsoft.com/office/drawing/2014/main" id="{FC4444A3-392F-1E48-9FA3-C3BFF652C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0A20A-ED9B-B74D-9A05-B46CF8EB5F11}"/>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124322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DBFF-2431-0D43-9C37-1BA1A6A87C4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7F1D34F-A80E-B843-AACD-7D1B80E9EC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98C9DBA-E1E5-414D-A983-D7B5CF53F34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DE482BC-62AD-B746-9F63-83F344D7DD23}"/>
              </a:ext>
            </a:extLst>
          </p:cNvPr>
          <p:cNvSpPr>
            <a:spLocks noGrp="1"/>
          </p:cNvSpPr>
          <p:nvPr>
            <p:ph type="dt" sz="half" idx="10"/>
          </p:nvPr>
        </p:nvSpPr>
        <p:spPr/>
        <p:txBody>
          <a:bodyPr/>
          <a:lstStyle/>
          <a:p>
            <a:fld id="{E2C4E7DF-2E6E-144C-A378-77255200A706}" type="datetimeFigureOut">
              <a:rPr lang="en-US" smtClean="0"/>
              <a:t>10/3/21</a:t>
            </a:fld>
            <a:endParaRPr lang="en-US"/>
          </a:p>
        </p:txBody>
      </p:sp>
      <p:sp>
        <p:nvSpPr>
          <p:cNvPr id="6" name="Footer Placeholder 5">
            <a:extLst>
              <a:ext uri="{FF2B5EF4-FFF2-40B4-BE49-F238E27FC236}">
                <a16:creationId xmlns:a16="http://schemas.microsoft.com/office/drawing/2014/main" id="{A6E40809-897B-0A46-88C3-5058FCCEF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EBFDD-787C-BE48-9B33-39C131B096EA}"/>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347422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3FD5-4755-4649-998D-B33991EF022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B0E782B-EB6C-2F46-9EE0-E22206DB7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CB2F311-1E4E-B543-A5F7-AD373A94F0B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BC42746-41EB-554F-AD98-D873AE06E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7C15C4-F2DB-C94E-8EF1-271AF9BC2C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76BD3D3-59C2-E341-9866-B16F78F1A36F}"/>
              </a:ext>
            </a:extLst>
          </p:cNvPr>
          <p:cNvSpPr>
            <a:spLocks noGrp="1"/>
          </p:cNvSpPr>
          <p:nvPr>
            <p:ph type="dt" sz="half" idx="10"/>
          </p:nvPr>
        </p:nvSpPr>
        <p:spPr/>
        <p:txBody>
          <a:bodyPr/>
          <a:lstStyle/>
          <a:p>
            <a:fld id="{E2C4E7DF-2E6E-144C-A378-77255200A706}" type="datetimeFigureOut">
              <a:rPr lang="en-US" smtClean="0"/>
              <a:t>10/3/21</a:t>
            </a:fld>
            <a:endParaRPr lang="en-US"/>
          </a:p>
        </p:txBody>
      </p:sp>
      <p:sp>
        <p:nvSpPr>
          <p:cNvPr id="8" name="Footer Placeholder 7">
            <a:extLst>
              <a:ext uri="{FF2B5EF4-FFF2-40B4-BE49-F238E27FC236}">
                <a16:creationId xmlns:a16="http://schemas.microsoft.com/office/drawing/2014/main" id="{8E50F7DF-F68B-D546-AEC8-0700670D9D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C7DEB7-A155-DD47-935C-3A5BDE4C742C}"/>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2062541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8DD9-DFF9-1D40-8B6C-345C087286A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714A39-A14C-264D-9CC1-4821282761F5}"/>
              </a:ext>
            </a:extLst>
          </p:cNvPr>
          <p:cNvSpPr>
            <a:spLocks noGrp="1"/>
          </p:cNvSpPr>
          <p:nvPr>
            <p:ph type="dt" sz="half" idx="10"/>
          </p:nvPr>
        </p:nvSpPr>
        <p:spPr/>
        <p:txBody>
          <a:bodyPr/>
          <a:lstStyle/>
          <a:p>
            <a:fld id="{E2C4E7DF-2E6E-144C-A378-77255200A706}" type="datetimeFigureOut">
              <a:rPr lang="en-US" smtClean="0"/>
              <a:t>10/3/21</a:t>
            </a:fld>
            <a:endParaRPr lang="en-US"/>
          </a:p>
        </p:txBody>
      </p:sp>
      <p:sp>
        <p:nvSpPr>
          <p:cNvPr id="4" name="Footer Placeholder 3">
            <a:extLst>
              <a:ext uri="{FF2B5EF4-FFF2-40B4-BE49-F238E27FC236}">
                <a16:creationId xmlns:a16="http://schemas.microsoft.com/office/drawing/2014/main" id="{252FC318-C4FB-4449-93C7-DBB44A849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1F5A86-F6BF-EC47-9083-2A7F13AF75FE}"/>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420437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568D15-7199-8A4E-A68F-E5E5DF4DCF97}"/>
              </a:ext>
            </a:extLst>
          </p:cNvPr>
          <p:cNvSpPr>
            <a:spLocks noGrp="1"/>
          </p:cNvSpPr>
          <p:nvPr>
            <p:ph type="dt" sz="half" idx="10"/>
          </p:nvPr>
        </p:nvSpPr>
        <p:spPr/>
        <p:txBody>
          <a:bodyPr/>
          <a:lstStyle/>
          <a:p>
            <a:fld id="{E2C4E7DF-2E6E-144C-A378-77255200A706}" type="datetimeFigureOut">
              <a:rPr lang="en-US" smtClean="0"/>
              <a:t>10/3/21</a:t>
            </a:fld>
            <a:endParaRPr lang="en-US"/>
          </a:p>
        </p:txBody>
      </p:sp>
      <p:sp>
        <p:nvSpPr>
          <p:cNvPr id="3" name="Footer Placeholder 2">
            <a:extLst>
              <a:ext uri="{FF2B5EF4-FFF2-40B4-BE49-F238E27FC236}">
                <a16:creationId xmlns:a16="http://schemas.microsoft.com/office/drawing/2014/main" id="{ABB98B3B-BF1A-5340-80C0-7BD33C4846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22AE48-B079-3442-A694-58657BAB3D27}"/>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214207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6C94-8D17-D741-BF87-D5E25D0B6B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10BF6D7-CC12-224A-B41F-D19822FB0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0642049-EED4-FE45-B9FE-369F5650E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3C1404-F773-A649-9537-0F6D85B758B4}"/>
              </a:ext>
            </a:extLst>
          </p:cNvPr>
          <p:cNvSpPr>
            <a:spLocks noGrp="1"/>
          </p:cNvSpPr>
          <p:nvPr>
            <p:ph type="dt" sz="half" idx="10"/>
          </p:nvPr>
        </p:nvSpPr>
        <p:spPr/>
        <p:txBody>
          <a:bodyPr/>
          <a:lstStyle/>
          <a:p>
            <a:fld id="{E2C4E7DF-2E6E-144C-A378-77255200A706}" type="datetimeFigureOut">
              <a:rPr lang="en-US" smtClean="0"/>
              <a:t>10/3/21</a:t>
            </a:fld>
            <a:endParaRPr lang="en-US"/>
          </a:p>
        </p:txBody>
      </p:sp>
      <p:sp>
        <p:nvSpPr>
          <p:cNvPr id="6" name="Footer Placeholder 5">
            <a:extLst>
              <a:ext uri="{FF2B5EF4-FFF2-40B4-BE49-F238E27FC236}">
                <a16:creationId xmlns:a16="http://schemas.microsoft.com/office/drawing/2014/main" id="{56A7A617-CDD8-014E-ABA4-9E4DF2F112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C4206-EE1B-274F-B9FB-D6888C4CB69A}"/>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251101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6CA9-B783-4C4A-9369-0088A88163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F73216-6AA9-1441-AD3B-B1799F952E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320355-F7CF-8846-B8CB-3F5A9889A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EA800CD-EEAA-4245-AED7-551F00648788}"/>
              </a:ext>
            </a:extLst>
          </p:cNvPr>
          <p:cNvSpPr>
            <a:spLocks noGrp="1"/>
          </p:cNvSpPr>
          <p:nvPr>
            <p:ph type="dt" sz="half" idx="10"/>
          </p:nvPr>
        </p:nvSpPr>
        <p:spPr/>
        <p:txBody>
          <a:bodyPr/>
          <a:lstStyle/>
          <a:p>
            <a:fld id="{E2C4E7DF-2E6E-144C-A378-77255200A706}" type="datetimeFigureOut">
              <a:rPr lang="en-US" smtClean="0"/>
              <a:t>10/3/21</a:t>
            </a:fld>
            <a:endParaRPr lang="en-US"/>
          </a:p>
        </p:txBody>
      </p:sp>
      <p:sp>
        <p:nvSpPr>
          <p:cNvPr id="6" name="Footer Placeholder 5">
            <a:extLst>
              <a:ext uri="{FF2B5EF4-FFF2-40B4-BE49-F238E27FC236}">
                <a16:creationId xmlns:a16="http://schemas.microsoft.com/office/drawing/2014/main" id="{3E5A59C9-DD63-A047-AA60-D90B3E8F0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20239-5E41-7B49-B181-0BC750BD378A}"/>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340448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AAA90-DA6D-D64C-A143-66874CD92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78B3CF-4943-4D4B-9060-65DE8BA4F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36A39B-9C22-E949-B558-BCB25D329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4E7DF-2E6E-144C-A378-77255200A706}" type="datetimeFigureOut">
              <a:rPr lang="en-US" smtClean="0"/>
              <a:t>10/3/21</a:t>
            </a:fld>
            <a:endParaRPr lang="en-US"/>
          </a:p>
        </p:txBody>
      </p:sp>
      <p:sp>
        <p:nvSpPr>
          <p:cNvPr id="5" name="Footer Placeholder 4">
            <a:extLst>
              <a:ext uri="{FF2B5EF4-FFF2-40B4-BE49-F238E27FC236}">
                <a16:creationId xmlns:a16="http://schemas.microsoft.com/office/drawing/2014/main" id="{AAE0BE91-97BE-084C-B340-E173B83205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66EA18-2321-964F-B7BC-DCADF3735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2DD35-C294-C147-849A-9D0BB67F7C0B}" type="slidenum">
              <a:rPr lang="en-US" smtClean="0"/>
              <a:t>‹#›</a:t>
            </a:fld>
            <a:endParaRPr lang="en-US"/>
          </a:p>
        </p:txBody>
      </p:sp>
    </p:spTree>
    <p:extLst>
      <p:ext uri="{BB962C8B-B14F-4D97-AF65-F5344CB8AC3E}">
        <p14:creationId xmlns:p14="http://schemas.microsoft.com/office/powerpoint/2010/main" val="1408175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unesco.org/publications/balanceact"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www.nature.com/articles/s41562-019-0632-4" TargetMode="External"/><Relationship Id="rId5" Type="http://schemas.openxmlformats.org/officeDocument/2006/relationships/hyperlink" Target="https://psycnet.apa.org/record/1981-05421-001" TargetMode="External"/><Relationship Id="rId4" Type="http://schemas.openxmlformats.org/officeDocument/2006/relationships/hyperlink" Target="https://www.washingtonpost.com/technology/2020/12/18/faq-coronavirus-vaccine-misinformatio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irstdraftnews.org/" TargetMode="External"/><Relationship Id="rId2" Type="http://schemas.openxmlformats.org/officeDocument/2006/relationships/hyperlink" Target="https://reutersinstitute.politics.ox.ac.uk/sites/default/files/2020-04/Brennen%20-%20COVID%2019%20Misinformation%20FINAL%20%283%29.pdf" TargetMode="External"/><Relationship Id="rId1" Type="http://schemas.openxmlformats.org/officeDocument/2006/relationships/slideLayout" Target="../slideLayouts/slideLayout2.xml"/><Relationship Id="rId5" Type="http://schemas.openxmlformats.org/officeDocument/2006/relationships/hyperlink" Target="https://www.atlanticcouncil.org/programs/digital-forensic-research-lab/" TargetMode="External"/><Relationship Id="rId4" Type="http://schemas.openxmlformats.org/officeDocument/2006/relationships/hyperlink" Target="https://africacheck.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teams/risk-communication/infodemic-management" TargetMode="External"/><Relationship Id="rId2" Type="http://schemas.openxmlformats.org/officeDocument/2006/relationships/hyperlink" Target="https://en.unesco.org/fightfakenew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news24.com/news24/Analysis/fact-check-how-a-lie-about-bill-gates-and-a-vaccine-for-the-coronavirus-exploded-on-twitter-20200407" TargetMode="External"/><Relationship Id="rId7" Type="http://schemas.openxmlformats.org/officeDocument/2006/relationships/hyperlink" Target="https://bhekisisa.org/article/2021-03-01-vaccine-misinformation-what-to-do-when-its-coming-from-leaders/" TargetMode="External"/><Relationship Id="rId12" Type="http://schemas.openxmlformats.org/officeDocument/2006/relationships/image" Target="../media/image9.png"/><Relationship Id="rId2" Type="http://schemas.openxmlformats.org/officeDocument/2006/relationships/hyperlink" Target="https://www.bbc.com/news/world-africa-51710617" TargetMode="External"/><Relationship Id="rId1" Type="http://schemas.openxmlformats.org/officeDocument/2006/relationships/slideLayout" Target="../slideLayouts/slideLayout2.xml"/><Relationship Id="rId6" Type="http://schemas.openxmlformats.org/officeDocument/2006/relationships/hyperlink" Target="https://journalistsresource.org/media/share-fake-news-social-media/" TargetMode="External"/><Relationship Id="rId11" Type="http://schemas.openxmlformats.org/officeDocument/2006/relationships/image" Target="../media/image8.png"/><Relationship Id="rId5" Type="http://schemas.openxmlformats.org/officeDocument/2006/relationships/hyperlink" Target="https://real411.org.za/complaints-view/2jdcvy3t" TargetMode="External"/><Relationship Id="rId10" Type="http://schemas.openxmlformats.org/officeDocument/2006/relationships/image" Target="../media/image7.png"/><Relationship Id="rId4" Type="http://schemas.openxmlformats.org/officeDocument/2006/relationships/hyperlink" Target="https://www.bbc.com/news/53525002" TargetMode="Externa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who.int/publications/i/item/WHO-2019-nCoV-vaccination-demand_planning-tool-2021.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joc.org/index.php/ijoc/article/view/14801/337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A7FD-FE5B-E54B-8187-4563AD0E1898}"/>
              </a:ext>
            </a:extLst>
          </p:cNvPr>
          <p:cNvSpPr>
            <a:spLocks noGrp="1"/>
          </p:cNvSpPr>
          <p:nvPr>
            <p:ph type="ctrTitle"/>
          </p:nvPr>
        </p:nvSpPr>
        <p:spPr/>
        <p:txBody>
          <a:bodyPr/>
          <a:lstStyle/>
          <a:p>
            <a:r>
              <a:rPr lang="en-US" dirty="0"/>
              <a:t>Covid-19 disinformation: an African perspective</a:t>
            </a:r>
          </a:p>
        </p:txBody>
      </p:sp>
      <p:sp>
        <p:nvSpPr>
          <p:cNvPr id="3" name="Subtitle 2">
            <a:extLst>
              <a:ext uri="{FF2B5EF4-FFF2-40B4-BE49-F238E27FC236}">
                <a16:creationId xmlns:a16="http://schemas.microsoft.com/office/drawing/2014/main" id="{45D4DB2A-80D8-404E-8337-B82BF931BB0F}"/>
              </a:ext>
            </a:extLst>
          </p:cNvPr>
          <p:cNvSpPr>
            <a:spLocks noGrp="1"/>
          </p:cNvSpPr>
          <p:nvPr>
            <p:ph type="subTitle" idx="1"/>
          </p:nvPr>
        </p:nvSpPr>
        <p:spPr/>
        <p:txBody>
          <a:bodyPr/>
          <a:lstStyle/>
          <a:p>
            <a:r>
              <a:rPr lang="en-US" dirty="0"/>
              <a:t>Herman Wasserman</a:t>
            </a:r>
          </a:p>
          <a:p>
            <a:r>
              <a:rPr lang="en-US"/>
              <a:t>University of Cape Town</a:t>
            </a:r>
          </a:p>
        </p:txBody>
      </p:sp>
      <p:pic>
        <p:nvPicPr>
          <p:cNvPr id="4" name="Picture 3" descr="Logo&#10;&#10;Description automatically generated with medium confidence">
            <a:extLst>
              <a:ext uri="{FF2B5EF4-FFF2-40B4-BE49-F238E27FC236}">
                <a16:creationId xmlns:a16="http://schemas.microsoft.com/office/drawing/2014/main" id="{A3199112-47D2-A147-9788-C4B6C825DDE2}"/>
              </a:ext>
            </a:extLst>
          </p:cNvPr>
          <p:cNvPicPr>
            <a:picLocks noChangeAspect="1"/>
          </p:cNvPicPr>
          <p:nvPr/>
        </p:nvPicPr>
        <p:blipFill>
          <a:blip r:embed="rId2"/>
          <a:stretch>
            <a:fillRect/>
          </a:stretch>
        </p:blipFill>
        <p:spPr>
          <a:xfrm>
            <a:off x="9186289" y="4182233"/>
            <a:ext cx="2963421" cy="2785615"/>
          </a:xfrm>
          <a:prstGeom prst="rect">
            <a:avLst/>
          </a:prstGeom>
        </p:spPr>
      </p:pic>
    </p:spTree>
    <p:extLst>
      <p:ext uri="{BB962C8B-B14F-4D97-AF65-F5344CB8AC3E}">
        <p14:creationId xmlns:p14="http://schemas.microsoft.com/office/powerpoint/2010/main" val="1395628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kitchen appliance&#10;&#10;Description automatically generated">
            <a:extLst>
              <a:ext uri="{FF2B5EF4-FFF2-40B4-BE49-F238E27FC236}">
                <a16:creationId xmlns:a16="http://schemas.microsoft.com/office/drawing/2014/main" id="{8C21A591-4A97-444E-B4FE-812AD9FB5BF7}"/>
              </a:ext>
            </a:extLst>
          </p:cNvPr>
          <p:cNvPicPr>
            <a:picLocks noChangeAspect="1"/>
          </p:cNvPicPr>
          <p:nvPr/>
        </p:nvPicPr>
        <p:blipFill rotWithShape="1">
          <a:blip r:embed="rId2">
            <a:alphaModFix amt="60000"/>
          </a:blip>
          <a:srcRect b="17643"/>
          <a:stretch/>
        </p:blipFill>
        <p:spPr>
          <a:xfrm>
            <a:off x="180975" y="179108"/>
            <a:ext cx="11823637" cy="6499784"/>
          </a:xfrm>
          <a:prstGeom prst="rect">
            <a:avLst/>
          </a:prstGeom>
        </p:spPr>
      </p:pic>
      <p:sp>
        <p:nvSpPr>
          <p:cNvPr id="2" name="Title 1">
            <a:extLst>
              <a:ext uri="{FF2B5EF4-FFF2-40B4-BE49-F238E27FC236}">
                <a16:creationId xmlns:a16="http://schemas.microsoft.com/office/drawing/2014/main" id="{B18442C9-60F7-F44C-8EA8-3100590A49C2}"/>
              </a:ext>
            </a:extLst>
          </p:cNvPr>
          <p:cNvSpPr>
            <a:spLocks noGrp="1"/>
          </p:cNvSpPr>
          <p:nvPr>
            <p:ph type="title"/>
          </p:nvPr>
        </p:nvSpPr>
        <p:spPr>
          <a:xfrm>
            <a:off x="838200" y="525195"/>
            <a:ext cx="10165218" cy="883475"/>
          </a:xfrm>
        </p:spPr>
        <p:txBody>
          <a:bodyPr anchor="b">
            <a:normAutofit/>
          </a:bodyPr>
          <a:lstStyle/>
          <a:p>
            <a:r>
              <a:rPr lang="en-US" sz="4000" dirty="0">
                <a:solidFill>
                  <a:srgbClr val="FFFFFF"/>
                </a:solidFill>
              </a:rPr>
              <a:t>How do we counter it?</a:t>
            </a:r>
          </a:p>
        </p:txBody>
      </p:sp>
      <p:sp>
        <p:nvSpPr>
          <p:cNvPr id="3" name="Content Placeholder 2">
            <a:extLst>
              <a:ext uri="{FF2B5EF4-FFF2-40B4-BE49-F238E27FC236}">
                <a16:creationId xmlns:a16="http://schemas.microsoft.com/office/drawing/2014/main" id="{1C817DBB-EE64-8D4A-9913-BF20B4E7F569}"/>
              </a:ext>
            </a:extLst>
          </p:cNvPr>
          <p:cNvSpPr>
            <a:spLocks noGrp="1"/>
          </p:cNvSpPr>
          <p:nvPr>
            <p:ph idx="1"/>
          </p:nvPr>
        </p:nvSpPr>
        <p:spPr>
          <a:xfrm>
            <a:off x="432485" y="1750985"/>
            <a:ext cx="11368217" cy="4931679"/>
          </a:xfrm>
        </p:spPr>
        <p:txBody>
          <a:bodyPr>
            <a:normAutofit/>
          </a:bodyPr>
          <a:lstStyle/>
          <a:p>
            <a:r>
              <a:rPr lang="en-US" sz="2600" dirty="0">
                <a:solidFill>
                  <a:srgbClr val="FFFFFF"/>
                </a:solidFill>
              </a:rPr>
              <a:t>Different </a:t>
            </a:r>
            <a:r>
              <a:rPr lang="en-US" sz="2600" dirty="0">
                <a:solidFill>
                  <a:srgbClr val="FFFFFF"/>
                </a:solidFill>
                <a:hlinkClick r:id="rId3"/>
              </a:rPr>
              <a:t>types of responses</a:t>
            </a:r>
            <a:r>
              <a:rPr lang="en-US" sz="2600" dirty="0">
                <a:solidFill>
                  <a:srgbClr val="FFFFFF"/>
                </a:solidFill>
              </a:rPr>
              <a:t>:</a:t>
            </a:r>
          </a:p>
          <a:p>
            <a:pPr lvl="1"/>
            <a:r>
              <a:rPr lang="en-US" sz="2600" dirty="0">
                <a:solidFill>
                  <a:srgbClr val="FFFFFF"/>
                </a:solidFill>
              </a:rPr>
              <a:t>Identification responses (debunking, fact-checking, investigative)</a:t>
            </a:r>
          </a:p>
          <a:p>
            <a:pPr lvl="1"/>
            <a:r>
              <a:rPr lang="en-US" sz="2600" dirty="0">
                <a:solidFill>
                  <a:srgbClr val="FFFFFF"/>
                </a:solidFill>
              </a:rPr>
              <a:t>Aimed at production and distribution environment (legislative – e.g. criminalization, policy, counter-</a:t>
            </a:r>
            <a:r>
              <a:rPr lang="en-US" sz="2600" dirty="0" err="1">
                <a:solidFill>
                  <a:srgbClr val="FFFFFF"/>
                </a:solidFill>
              </a:rPr>
              <a:t>disinfo</a:t>
            </a:r>
            <a:r>
              <a:rPr lang="en-US" sz="2600" dirty="0">
                <a:solidFill>
                  <a:srgbClr val="FFFFFF"/>
                </a:solidFill>
              </a:rPr>
              <a:t> campaigns)</a:t>
            </a:r>
          </a:p>
          <a:p>
            <a:pPr lvl="1"/>
            <a:r>
              <a:rPr lang="en-US" sz="2600" dirty="0">
                <a:solidFill>
                  <a:srgbClr val="FFFFFF"/>
                </a:solidFill>
              </a:rPr>
              <a:t>Aimed at production and distribution mechanisms (curatorial, algorithmic, demonetization, e.g. accuracy check reminders, label inaccurate or disputed claims, </a:t>
            </a:r>
            <a:r>
              <a:rPr lang="en-US" sz="2600" dirty="0">
                <a:solidFill>
                  <a:srgbClr val="FFFFFF"/>
                </a:solidFill>
                <a:hlinkClick r:id="rId4"/>
              </a:rPr>
              <a:t>stop searches </a:t>
            </a:r>
            <a:r>
              <a:rPr lang="en-US" sz="2600" dirty="0">
                <a:solidFill>
                  <a:srgbClr val="FFFFFF"/>
                </a:solidFill>
              </a:rPr>
              <a:t>for ‘vaccines’)</a:t>
            </a:r>
          </a:p>
          <a:p>
            <a:pPr lvl="1"/>
            <a:r>
              <a:rPr lang="en-US" sz="2600" dirty="0">
                <a:solidFill>
                  <a:srgbClr val="FFFFFF"/>
                </a:solidFill>
              </a:rPr>
              <a:t>Aimed at </a:t>
            </a:r>
            <a:r>
              <a:rPr lang="en-US" sz="2600" dirty="0">
                <a:solidFill>
                  <a:srgbClr val="FFFFFF"/>
                </a:solidFill>
                <a:hlinkClick r:id="rId5"/>
              </a:rPr>
              <a:t>target  audience </a:t>
            </a:r>
            <a:r>
              <a:rPr lang="en-US" sz="2600" dirty="0">
                <a:solidFill>
                  <a:srgbClr val="FFFFFF"/>
                </a:solidFill>
              </a:rPr>
              <a:t>rather than denier (ethical, educational, empowerment ): </a:t>
            </a:r>
            <a:r>
              <a:rPr lang="en-ZA" sz="2600" dirty="0">
                <a:solidFill>
                  <a:srgbClr val="FFFFFF"/>
                </a:solidFill>
                <a:hlinkClick r:id="rId6"/>
              </a:rPr>
              <a:t>Technique rebuttal</a:t>
            </a:r>
            <a:r>
              <a:rPr lang="en-ZA" sz="2600" dirty="0">
                <a:solidFill>
                  <a:srgbClr val="FFFFFF"/>
                </a:solidFill>
              </a:rPr>
              <a:t> identifying common and </a:t>
            </a:r>
            <a:r>
              <a:rPr lang="en-ZA" sz="2600" dirty="0">
                <a:solidFill>
                  <a:schemeClr val="accent1"/>
                </a:solidFill>
              </a:rPr>
              <a:t>“topic rebuttal” </a:t>
            </a:r>
            <a:r>
              <a:rPr lang="en-ZA" sz="2600" dirty="0">
                <a:solidFill>
                  <a:srgbClr val="FFFFFF"/>
                </a:solidFill>
              </a:rPr>
              <a:t>(attack plausibility of disinformation with facts) </a:t>
            </a:r>
          </a:p>
          <a:p>
            <a:pPr lvl="1"/>
            <a:r>
              <a:rPr lang="en-ZA" sz="2600" dirty="0">
                <a:solidFill>
                  <a:srgbClr val="FFFFFF"/>
                </a:solidFill>
              </a:rPr>
              <a:t>Context-specific, not ‘inoculation’ that works the same everywhere</a:t>
            </a:r>
          </a:p>
          <a:p>
            <a:endParaRPr lang="en-US" sz="1700" dirty="0">
              <a:solidFill>
                <a:srgbClr val="FFFFFF"/>
              </a:solidFill>
            </a:endParaRPr>
          </a:p>
        </p:txBody>
      </p:sp>
    </p:spTree>
    <p:extLst>
      <p:ext uri="{BB962C8B-B14F-4D97-AF65-F5344CB8AC3E}">
        <p14:creationId xmlns:p14="http://schemas.microsoft.com/office/powerpoint/2010/main" val="266771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kitchen appliance&#10;&#10;Description automatically generated">
            <a:extLst>
              <a:ext uri="{FF2B5EF4-FFF2-40B4-BE49-F238E27FC236}">
                <a16:creationId xmlns:a16="http://schemas.microsoft.com/office/drawing/2014/main" id="{8C21A591-4A97-444E-B4FE-812AD9FB5BF7}"/>
              </a:ext>
            </a:extLst>
          </p:cNvPr>
          <p:cNvPicPr>
            <a:picLocks noChangeAspect="1"/>
          </p:cNvPicPr>
          <p:nvPr/>
        </p:nvPicPr>
        <p:blipFill rotWithShape="1">
          <a:blip r:embed="rId2">
            <a:alphaModFix amt="60000"/>
          </a:blip>
          <a:srcRect b="17643"/>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B18442C9-60F7-F44C-8EA8-3100590A49C2}"/>
              </a:ext>
            </a:extLst>
          </p:cNvPr>
          <p:cNvSpPr>
            <a:spLocks noGrp="1"/>
          </p:cNvSpPr>
          <p:nvPr>
            <p:ph type="title"/>
          </p:nvPr>
        </p:nvSpPr>
        <p:spPr>
          <a:xfrm>
            <a:off x="838200" y="525195"/>
            <a:ext cx="10165218" cy="1266535"/>
          </a:xfrm>
        </p:spPr>
        <p:txBody>
          <a:bodyPr anchor="b">
            <a:normAutofit/>
          </a:bodyPr>
          <a:lstStyle/>
          <a:p>
            <a:r>
              <a:rPr lang="en-US" sz="4000" dirty="0">
                <a:solidFill>
                  <a:srgbClr val="FFFFFF"/>
                </a:solidFill>
              </a:rPr>
              <a:t>How do we counter it?</a:t>
            </a:r>
          </a:p>
        </p:txBody>
      </p:sp>
      <p:sp>
        <p:nvSpPr>
          <p:cNvPr id="3" name="Content Placeholder 2">
            <a:extLst>
              <a:ext uri="{FF2B5EF4-FFF2-40B4-BE49-F238E27FC236}">
                <a16:creationId xmlns:a16="http://schemas.microsoft.com/office/drawing/2014/main" id="{1C817DBB-EE64-8D4A-9913-BF20B4E7F569}"/>
              </a:ext>
            </a:extLst>
          </p:cNvPr>
          <p:cNvSpPr>
            <a:spLocks noGrp="1"/>
          </p:cNvSpPr>
          <p:nvPr>
            <p:ph idx="1"/>
          </p:nvPr>
        </p:nvSpPr>
        <p:spPr>
          <a:xfrm>
            <a:off x="838200" y="2261286"/>
            <a:ext cx="10165218" cy="3853472"/>
          </a:xfrm>
        </p:spPr>
        <p:txBody>
          <a:bodyPr>
            <a:normAutofit/>
          </a:bodyPr>
          <a:lstStyle/>
          <a:p>
            <a:r>
              <a:rPr lang="en-US" sz="2600" dirty="0">
                <a:solidFill>
                  <a:srgbClr val="FFFFFF"/>
                </a:solidFill>
              </a:rPr>
              <a:t>Establish motivations, causes, perceptions:  surveys, social media listening, qualitative work, social media network analysis to establish influencers</a:t>
            </a:r>
          </a:p>
          <a:p>
            <a:r>
              <a:rPr lang="en-US" sz="2600" dirty="0">
                <a:solidFill>
                  <a:srgbClr val="FFFFFF"/>
                </a:solidFill>
              </a:rPr>
              <a:t>Appeal to dominant motivations:</a:t>
            </a:r>
          </a:p>
          <a:p>
            <a:pPr lvl="1"/>
            <a:r>
              <a:rPr lang="en-US" sz="2600" dirty="0">
                <a:solidFill>
                  <a:srgbClr val="FFFFFF"/>
                </a:solidFill>
              </a:rPr>
              <a:t>E.g. civic responsibility -  enlist help to spread correct information, show dangers of amplifying misinformation.</a:t>
            </a:r>
          </a:p>
          <a:p>
            <a:pPr lvl="1"/>
            <a:r>
              <a:rPr lang="en-US" sz="2600" dirty="0">
                <a:solidFill>
                  <a:srgbClr val="FFFFFF"/>
                </a:solidFill>
              </a:rPr>
              <a:t> ‘Fun’, gamify, develop memes </a:t>
            </a:r>
            <a:r>
              <a:rPr lang="en-US" sz="2600" dirty="0" err="1">
                <a:solidFill>
                  <a:srgbClr val="FFFFFF"/>
                </a:solidFill>
              </a:rPr>
              <a:t>etc</a:t>
            </a:r>
            <a:endParaRPr lang="en-US" sz="26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181940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kitchen appliance&#10;&#10;Description automatically generated">
            <a:extLst>
              <a:ext uri="{FF2B5EF4-FFF2-40B4-BE49-F238E27FC236}">
                <a16:creationId xmlns:a16="http://schemas.microsoft.com/office/drawing/2014/main" id="{8C21A591-4A97-444E-B4FE-812AD9FB5BF7}"/>
              </a:ext>
            </a:extLst>
          </p:cNvPr>
          <p:cNvPicPr>
            <a:picLocks noChangeAspect="1"/>
          </p:cNvPicPr>
          <p:nvPr/>
        </p:nvPicPr>
        <p:blipFill rotWithShape="1">
          <a:blip r:embed="rId2">
            <a:alphaModFix amt="60000"/>
          </a:blip>
          <a:srcRect b="17643"/>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B18442C9-60F7-F44C-8EA8-3100590A49C2}"/>
              </a:ext>
            </a:extLst>
          </p:cNvPr>
          <p:cNvSpPr>
            <a:spLocks noGrp="1"/>
          </p:cNvSpPr>
          <p:nvPr>
            <p:ph type="title"/>
          </p:nvPr>
        </p:nvSpPr>
        <p:spPr>
          <a:xfrm>
            <a:off x="838200" y="525196"/>
            <a:ext cx="10165218" cy="1353032"/>
          </a:xfrm>
        </p:spPr>
        <p:txBody>
          <a:bodyPr anchor="b">
            <a:normAutofit/>
          </a:bodyPr>
          <a:lstStyle/>
          <a:p>
            <a:r>
              <a:rPr lang="en-US" sz="4000" dirty="0">
                <a:solidFill>
                  <a:srgbClr val="FFFFFF"/>
                </a:solidFill>
              </a:rPr>
              <a:t>How do we counter it?</a:t>
            </a:r>
          </a:p>
        </p:txBody>
      </p:sp>
      <p:sp>
        <p:nvSpPr>
          <p:cNvPr id="3" name="Content Placeholder 2">
            <a:extLst>
              <a:ext uri="{FF2B5EF4-FFF2-40B4-BE49-F238E27FC236}">
                <a16:creationId xmlns:a16="http://schemas.microsoft.com/office/drawing/2014/main" id="{1C817DBB-EE64-8D4A-9913-BF20B4E7F569}"/>
              </a:ext>
            </a:extLst>
          </p:cNvPr>
          <p:cNvSpPr>
            <a:spLocks noGrp="1"/>
          </p:cNvSpPr>
          <p:nvPr>
            <p:ph idx="1"/>
          </p:nvPr>
        </p:nvSpPr>
        <p:spPr>
          <a:xfrm>
            <a:off x="838200" y="2500688"/>
            <a:ext cx="10888362" cy="3832115"/>
          </a:xfrm>
        </p:spPr>
        <p:txBody>
          <a:bodyPr>
            <a:normAutofit/>
          </a:bodyPr>
          <a:lstStyle/>
          <a:p>
            <a:r>
              <a:rPr lang="en-US" sz="2600" dirty="0">
                <a:solidFill>
                  <a:srgbClr val="FFFFFF"/>
                </a:solidFill>
              </a:rPr>
              <a:t>Not top-down, one-directional communication – </a:t>
            </a:r>
            <a:r>
              <a:rPr lang="en-US" sz="2600" dirty="0" err="1">
                <a:solidFill>
                  <a:srgbClr val="FFFFFF"/>
                </a:solidFill>
              </a:rPr>
              <a:t>esp</a:t>
            </a:r>
            <a:r>
              <a:rPr lang="en-US" sz="2600" dirty="0">
                <a:solidFill>
                  <a:srgbClr val="FFFFFF"/>
                </a:solidFill>
              </a:rPr>
              <a:t> when people already are skeptical of authority. </a:t>
            </a:r>
          </a:p>
          <a:p>
            <a:r>
              <a:rPr lang="en-US" sz="2600" dirty="0">
                <a:solidFill>
                  <a:srgbClr val="FFFFFF"/>
                </a:solidFill>
              </a:rPr>
              <a:t>Avoid shaming or driving people deeper into their ‘echo chambers’</a:t>
            </a:r>
          </a:p>
          <a:p>
            <a:r>
              <a:rPr lang="en-US" sz="2600" dirty="0">
                <a:solidFill>
                  <a:srgbClr val="FFFFFF"/>
                </a:solidFill>
              </a:rPr>
              <a:t>Create spaces for dialogue, discussion, Q&amp;A</a:t>
            </a:r>
          </a:p>
          <a:p>
            <a:r>
              <a:rPr lang="en-US" sz="2600" dirty="0">
                <a:solidFill>
                  <a:srgbClr val="FFFFFF"/>
                </a:solidFill>
              </a:rPr>
              <a:t>Engage civil society, faith communities, family networks or groups</a:t>
            </a:r>
          </a:p>
          <a:p>
            <a:r>
              <a:rPr lang="en-US" sz="2600" dirty="0">
                <a:solidFill>
                  <a:srgbClr val="FFFFFF"/>
                </a:solidFill>
              </a:rPr>
              <a:t>Uphold freedom of expression</a:t>
            </a:r>
          </a:p>
          <a:p>
            <a:r>
              <a:rPr lang="en-US" sz="2600" dirty="0">
                <a:solidFill>
                  <a:srgbClr val="FFFFFF"/>
                </a:solidFill>
              </a:rPr>
              <a:t>Counter bad information with good information – but establish efficacy within context (issues of trust, access, mode of delivery)</a:t>
            </a:r>
          </a:p>
          <a:p>
            <a:endParaRPr lang="en-US" sz="2000" dirty="0">
              <a:solidFill>
                <a:srgbClr val="FFFFFF"/>
              </a:solidFill>
            </a:endParaRPr>
          </a:p>
        </p:txBody>
      </p:sp>
    </p:spTree>
    <p:extLst>
      <p:ext uri="{BB962C8B-B14F-4D97-AF65-F5344CB8AC3E}">
        <p14:creationId xmlns:p14="http://schemas.microsoft.com/office/powerpoint/2010/main" val="412947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96FA-9AA5-42BF-8586-E27F054D1E13}"/>
              </a:ext>
            </a:extLst>
          </p:cNvPr>
          <p:cNvSpPr>
            <a:spLocks noGrp="1"/>
          </p:cNvSpPr>
          <p:nvPr>
            <p:ph type="title"/>
          </p:nvPr>
        </p:nvSpPr>
        <p:spPr/>
        <p:txBody>
          <a:bodyPr/>
          <a:lstStyle/>
          <a:p>
            <a:r>
              <a:rPr lang="en-ZA" dirty="0"/>
              <a:t>Further reading</a:t>
            </a:r>
          </a:p>
        </p:txBody>
      </p:sp>
      <p:sp>
        <p:nvSpPr>
          <p:cNvPr id="3" name="Content Placeholder 2">
            <a:extLst>
              <a:ext uri="{FF2B5EF4-FFF2-40B4-BE49-F238E27FC236}">
                <a16:creationId xmlns:a16="http://schemas.microsoft.com/office/drawing/2014/main" id="{0939822A-5A01-4778-B13E-5454F5E5B4DC}"/>
              </a:ext>
            </a:extLst>
          </p:cNvPr>
          <p:cNvSpPr>
            <a:spLocks noGrp="1"/>
          </p:cNvSpPr>
          <p:nvPr>
            <p:ph idx="1"/>
          </p:nvPr>
        </p:nvSpPr>
        <p:spPr/>
        <p:txBody>
          <a:bodyPr>
            <a:normAutofit fontScale="92500" lnSpcReduction="10000"/>
          </a:bodyPr>
          <a:lstStyle/>
          <a:p>
            <a:pPr marL="0" indent="0">
              <a:buNone/>
            </a:pPr>
            <a:r>
              <a:rPr lang="en-ZA" dirty="0"/>
              <a:t>Articles:</a:t>
            </a:r>
            <a:endParaRPr lang="en-ZA" dirty="0">
              <a:hlinkClick r:id="" action="ppaction://noaction"/>
            </a:endParaRPr>
          </a:p>
          <a:p>
            <a:r>
              <a:rPr lang="en-ZA" dirty="0">
                <a:hlinkClick r:id="" action="ppaction://noaction"/>
              </a:rPr>
              <a:t>https://theconversation.com/study-sheds-light-on-scourge-of-fake-news-in-africa-106946</a:t>
            </a:r>
            <a:r>
              <a:rPr lang="en-ZA" dirty="0"/>
              <a:t> </a:t>
            </a:r>
          </a:p>
          <a:p>
            <a:r>
              <a:rPr lang="en-ZA" dirty="0">
                <a:hlinkClick r:id="rId2"/>
              </a:rPr>
              <a:t>A recent study by the UK-based Reuters Institute on types of Covid-19 Misinformation</a:t>
            </a:r>
            <a:endParaRPr lang="en-ZA" dirty="0"/>
          </a:p>
          <a:p>
            <a:endParaRPr lang="en-ZA" dirty="0"/>
          </a:p>
          <a:p>
            <a:pPr marL="0" indent="0">
              <a:buNone/>
            </a:pPr>
            <a:r>
              <a:rPr lang="en-ZA" dirty="0"/>
              <a:t>Fact-checking organisations and sites:</a:t>
            </a:r>
          </a:p>
          <a:p>
            <a:r>
              <a:rPr lang="en-ZA" dirty="0">
                <a:hlinkClick r:id="rId3"/>
              </a:rPr>
              <a:t>First Draft News</a:t>
            </a:r>
            <a:endParaRPr lang="en-ZA" dirty="0"/>
          </a:p>
          <a:p>
            <a:r>
              <a:rPr lang="en-ZA" dirty="0">
                <a:hlinkClick r:id="rId4"/>
              </a:rPr>
              <a:t>Africa Check</a:t>
            </a:r>
            <a:endParaRPr lang="en-ZA" dirty="0"/>
          </a:p>
          <a:p>
            <a:r>
              <a:rPr lang="en-ZA" dirty="0">
                <a:hlinkClick r:id="rId5"/>
              </a:rPr>
              <a:t>Digital Forensics Research Lab</a:t>
            </a:r>
            <a:endParaRPr lang="en-ZA" dirty="0"/>
          </a:p>
          <a:p>
            <a:endParaRPr lang="en-ZA" dirty="0"/>
          </a:p>
        </p:txBody>
      </p:sp>
    </p:spTree>
    <p:extLst>
      <p:ext uri="{BB962C8B-B14F-4D97-AF65-F5344CB8AC3E}">
        <p14:creationId xmlns:p14="http://schemas.microsoft.com/office/powerpoint/2010/main" val="288014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9C74-7A10-7445-82BF-0DC0BF4657BA}"/>
              </a:ext>
            </a:extLst>
          </p:cNvPr>
          <p:cNvSpPr>
            <a:spLocks noGrp="1"/>
          </p:cNvSpPr>
          <p:nvPr>
            <p:ph type="title"/>
          </p:nvPr>
        </p:nvSpPr>
        <p:spPr>
          <a:xfrm>
            <a:off x="700098" y="178676"/>
            <a:ext cx="3595678" cy="1330839"/>
          </a:xfrm>
        </p:spPr>
        <p:txBody>
          <a:bodyPr>
            <a:normAutofit/>
          </a:bodyPr>
          <a:lstStyle/>
          <a:p>
            <a:r>
              <a:rPr lang="en-US" dirty="0"/>
              <a:t>Overview</a:t>
            </a:r>
          </a:p>
        </p:txBody>
      </p:sp>
      <p:sp>
        <p:nvSpPr>
          <p:cNvPr id="3" name="Content Placeholder 2">
            <a:extLst>
              <a:ext uri="{FF2B5EF4-FFF2-40B4-BE49-F238E27FC236}">
                <a16:creationId xmlns:a16="http://schemas.microsoft.com/office/drawing/2014/main" id="{0C9417C9-CEB9-1A48-A1FB-69CE9F423E95}"/>
              </a:ext>
            </a:extLst>
          </p:cNvPr>
          <p:cNvSpPr>
            <a:spLocks noGrp="1"/>
          </p:cNvSpPr>
          <p:nvPr>
            <p:ph idx="1"/>
          </p:nvPr>
        </p:nvSpPr>
        <p:spPr>
          <a:xfrm>
            <a:off x="466301" y="1688191"/>
            <a:ext cx="4155681" cy="4162249"/>
          </a:xfrm>
        </p:spPr>
        <p:txBody>
          <a:bodyPr>
            <a:normAutofit fontScale="92500" lnSpcReduction="10000"/>
          </a:bodyPr>
          <a:lstStyle/>
          <a:p>
            <a:r>
              <a:rPr lang="en-US" sz="3600" dirty="0"/>
              <a:t>What is mis- and disinformation? </a:t>
            </a:r>
          </a:p>
          <a:p>
            <a:r>
              <a:rPr lang="en-US" sz="3600" dirty="0"/>
              <a:t>Some African examples in the context of Covid-19</a:t>
            </a:r>
          </a:p>
          <a:p>
            <a:r>
              <a:rPr lang="en-US" sz="3600" dirty="0"/>
              <a:t>Why and how does it spread?</a:t>
            </a:r>
          </a:p>
          <a:p>
            <a:r>
              <a:rPr lang="en-US" sz="3600" dirty="0"/>
              <a:t>How can we counter it?</a:t>
            </a:r>
          </a:p>
        </p:txBody>
      </p:sp>
      <p:pic>
        <p:nvPicPr>
          <p:cNvPr id="8" name="Picture 7" descr="A picture containing text, graffiti&#10;&#10;Description automatically generated">
            <a:extLst>
              <a:ext uri="{FF2B5EF4-FFF2-40B4-BE49-F238E27FC236}">
                <a16:creationId xmlns:a16="http://schemas.microsoft.com/office/drawing/2014/main" id="{80310AED-E0B5-B44B-8C5B-90D0C4B9F574}"/>
              </a:ext>
            </a:extLst>
          </p:cNvPr>
          <p:cNvPicPr>
            <a:picLocks noChangeAspect="1"/>
          </p:cNvPicPr>
          <p:nvPr/>
        </p:nvPicPr>
        <p:blipFill rotWithShape="1">
          <a:blip r:embed="rId2"/>
          <a:srcRect r="29494"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118644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5591" y="272079"/>
            <a:ext cx="7468985" cy="999509"/>
          </a:xfrm>
        </p:spPr>
        <p:txBody>
          <a:bodyPr>
            <a:normAutofit fontScale="90000"/>
          </a:bodyPr>
          <a:lstStyle/>
          <a:p>
            <a:r>
              <a:rPr lang="en-US" sz="5400" dirty="0"/>
              <a:t>Disinformation / ‘fake news’</a:t>
            </a:r>
          </a:p>
        </p:txBody>
      </p:sp>
      <p:sp>
        <p:nvSpPr>
          <p:cNvPr id="36" name="Content Placeholder 35"/>
          <p:cNvSpPr>
            <a:spLocks noGrp="1"/>
          </p:cNvSpPr>
          <p:nvPr>
            <p:ph idx="1"/>
          </p:nvPr>
        </p:nvSpPr>
        <p:spPr>
          <a:xfrm>
            <a:off x="4965431" y="1271588"/>
            <a:ext cx="7139145" cy="5586412"/>
          </a:xfrm>
        </p:spPr>
        <p:txBody>
          <a:bodyPr>
            <a:normAutofit fontScale="85000" lnSpcReduction="20000"/>
          </a:bodyPr>
          <a:lstStyle/>
          <a:p>
            <a:r>
              <a:rPr lang="en-GB" sz="2600" dirty="0"/>
              <a:t>Concerns about growing disinformation have become prevalent in discussions about the relationship between the media and politics in the Global North</a:t>
            </a:r>
            <a:r>
              <a:rPr lang="es-ES" sz="2600" dirty="0"/>
              <a:t>.</a:t>
            </a:r>
          </a:p>
          <a:p>
            <a:r>
              <a:rPr lang="es-ES" sz="2600" dirty="0" err="1"/>
              <a:t>However</a:t>
            </a:r>
            <a:r>
              <a:rPr lang="es-ES" sz="2600" dirty="0"/>
              <a:t>, </a:t>
            </a:r>
            <a:r>
              <a:rPr lang="es-ES" sz="2600" dirty="0" err="1"/>
              <a:t>research</a:t>
            </a:r>
            <a:r>
              <a:rPr lang="es-ES" sz="2600" dirty="0"/>
              <a:t> shows </a:t>
            </a:r>
            <a:r>
              <a:rPr lang="es-ES" sz="2600" dirty="0" err="1"/>
              <a:t>that</a:t>
            </a:r>
            <a:r>
              <a:rPr lang="es-ES" sz="2600" dirty="0"/>
              <a:t> </a:t>
            </a:r>
            <a:r>
              <a:rPr lang="es-ES" sz="2600" dirty="0" err="1"/>
              <a:t>disinformation</a:t>
            </a:r>
            <a:r>
              <a:rPr lang="es-ES" sz="2600" dirty="0"/>
              <a:t> has </a:t>
            </a:r>
            <a:r>
              <a:rPr lang="es-ES" sz="2600" dirty="0" err="1"/>
              <a:t>grown</a:t>
            </a:r>
            <a:r>
              <a:rPr lang="es-ES" sz="2600" dirty="0"/>
              <a:t> </a:t>
            </a:r>
            <a:r>
              <a:rPr lang="es-ES" sz="2600" dirty="0" err="1"/>
              <a:t>rapidly</a:t>
            </a:r>
            <a:r>
              <a:rPr lang="es-ES" sz="2600" dirty="0"/>
              <a:t> in </a:t>
            </a:r>
            <a:r>
              <a:rPr lang="es-ES" sz="2600" dirty="0" err="1"/>
              <a:t>Africa</a:t>
            </a:r>
            <a:r>
              <a:rPr lang="es-ES" sz="2600" dirty="0"/>
              <a:t>, and </a:t>
            </a:r>
            <a:r>
              <a:rPr lang="es-ES" sz="2600" dirty="0" err="1"/>
              <a:t>that</a:t>
            </a:r>
            <a:r>
              <a:rPr lang="es-ES" sz="2600" dirty="0"/>
              <a:t> </a:t>
            </a:r>
            <a:r>
              <a:rPr lang="es-ES" sz="2600" dirty="0" err="1"/>
              <a:t>perceived</a:t>
            </a:r>
            <a:r>
              <a:rPr lang="es-ES" sz="2600" dirty="0"/>
              <a:t> </a:t>
            </a:r>
            <a:r>
              <a:rPr lang="es-ES" sz="2600" dirty="0" err="1"/>
              <a:t>exposure</a:t>
            </a:r>
            <a:r>
              <a:rPr lang="es-ES" sz="2600" dirty="0"/>
              <a:t> to false </a:t>
            </a:r>
            <a:r>
              <a:rPr lang="es-ES" sz="2600" dirty="0" err="1"/>
              <a:t>information</a:t>
            </a:r>
            <a:r>
              <a:rPr lang="es-ES" sz="2600" dirty="0"/>
              <a:t> </a:t>
            </a:r>
            <a:r>
              <a:rPr lang="es-ES" sz="2600" dirty="0" err="1"/>
              <a:t>even</a:t>
            </a:r>
            <a:r>
              <a:rPr lang="es-ES" sz="2600" dirty="0"/>
              <a:t> </a:t>
            </a:r>
            <a:r>
              <a:rPr lang="es-ES" sz="2600" dirty="0" err="1"/>
              <a:t>higher</a:t>
            </a:r>
            <a:r>
              <a:rPr lang="es-ES" sz="2600" dirty="0"/>
              <a:t> </a:t>
            </a:r>
            <a:r>
              <a:rPr lang="es-ES" sz="2600" dirty="0" err="1"/>
              <a:t>than</a:t>
            </a:r>
            <a:r>
              <a:rPr lang="es-ES" sz="2600" dirty="0"/>
              <a:t> in Global North</a:t>
            </a:r>
          </a:p>
          <a:p>
            <a:pPr>
              <a:buFont typeface="Wingdings" charset="2"/>
              <a:buChar char="§"/>
            </a:pPr>
            <a:endParaRPr lang="es-ES" sz="2600" dirty="0"/>
          </a:p>
          <a:p>
            <a:r>
              <a:rPr lang="en-GB" sz="2600" dirty="0"/>
              <a:t>The ‘extraordinary’ amount of attention around truth, veracity and deception is related to its centrality in debates about the role of ‘fake news’ in the 2016 US presidential election</a:t>
            </a:r>
            <a:r>
              <a:rPr lang="en-US" sz="2600" dirty="0"/>
              <a:t>.</a:t>
            </a:r>
          </a:p>
          <a:p>
            <a:pPr>
              <a:buFont typeface="Wingdings" charset="2"/>
              <a:buChar char="§"/>
            </a:pPr>
            <a:endParaRPr lang="en-US" sz="2600" dirty="0"/>
          </a:p>
          <a:p>
            <a:r>
              <a:rPr lang="en-US" sz="2600" dirty="0"/>
              <a:t>Particularly, </a:t>
            </a:r>
            <a:r>
              <a:rPr lang="en-GB" sz="2600" dirty="0"/>
              <a:t>Donald Trump’s </a:t>
            </a:r>
            <a:r>
              <a:rPr lang="en-US" sz="2600" dirty="0"/>
              <a:t>has weaponized the term ‘fake news’ to dismiss critics</a:t>
            </a:r>
          </a:p>
          <a:p>
            <a:r>
              <a:rPr lang="en-US" sz="2600" dirty="0"/>
              <a:t>UNESCO, in its handbook for journalists on the issue, adds:</a:t>
            </a:r>
          </a:p>
          <a:p>
            <a:pPr lvl="1"/>
            <a:r>
              <a:rPr lang="en-US" sz="2600" dirty="0"/>
              <a:t>“</a:t>
            </a:r>
            <a:r>
              <a:rPr lang="en-GB" sz="2600" dirty="0"/>
              <a:t>‘news’ means verifiable information in the public interest, and information that does not meet these standards does not deserve the label of news. In this sense then, ‘fake news’ is an oxymoron</a:t>
            </a:r>
            <a:r>
              <a:rPr lang="en-US" sz="2600" dirty="0"/>
              <a:t>"</a:t>
            </a:r>
          </a:p>
          <a:p>
            <a:endParaRPr lang="en-US" sz="1300" dirty="0"/>
          </a:p>
        </p:txBody>
      </p:sp>
      <p:pic>
        <p:nvPicPr>
          <p:cNvPr id="6" name="Picture 5">
            <a:extLst>
              <a:ext uri="{FF2B5EF4-FFF2-40B4-BE49-F238E27FC236}">
                <a16:creationId xmlns:a16="http://schemas.microsoft.com/office/drawing/2014/main" id="{2DC9857B-B034-5F49-8FCA-A7C323815188}"/>
              </a:ext>
            </a:extLst>
          </p:cNvPr>
          <p:cNvPicPr>
            <a:picLocks noChangeAspect="1"/>
          </p:cNvPicPr>
          <p:nvPr/>
        </p:nvPicPr>
        <p:blipFill rotWithShape="1">
          <a:blip r:embed="rId3"/>
          <a:srcRect t="1895" r="1" b="9340"/>
          <a:stretch/>
        </p:blipFill>
        <p:spPr>
          <a:xfrm>
            <a:off x="20" y="10"/>
            <a:ext cx="4635571" cy="6857990"/>
          </a:xfrm>
          <a:prstGeom prst="rect">
            <a:avLst/>
          </a:prstGeom>
          <a:effectLst/>
        </p:spPr>
      </p:pic>
      <p:sp>
        <p:nvSpPr>
          <p:cNvPr id="5" name="Slide Number Placeholder 4"/>
          <p:cNvSpPr>
            <a:spLocks noGrp="1"/>
          </p:cNvSpPr>
          <p:nvPr>
            <p:ph type="sldNum" sz="quarter" idx="12"/>
          </p:nvPr>
        </p:nvSpPr>
        <p:spPr>
          <a:xfrm>
            <a:off x="10167042" y="6356350"/>
            <a:ext cx="1186758" cy="365125"/>
          </a:xfrm>
        </p:spPr>
        <p:txBody>
          <a:bodyPr>
            <a:normAutofit/>
          </a:bodyPr>
          <a:lstStyle/>
          <a:p>
            <a:pPr>
              <a:spcAft>
                <a:spcPts val="600"/>
              </a:spcAft>
            </a:pPr>
            <a:fld id="{886980F1-5122-464B-8EBB-E7D3643F7935}" type="slidenum">
              <a:rPr lang="en-US" smtClean="0"/>
              <a:pPr>
                <a:spcAft>
                  <a:spcPts val="600"/>
                </a:spcAft>
              </a:pPr>
              <a:t>3</a:t>
            </a:fld>
            <a:endParaRPr lang="en-US"/>
          </a:p>
        </p:txBody>
      </p:sp>
    </p:spTree>
    <p:extLst>
      <p:ext uri="{BB962C8B-B14F-4D97-AF65-F5344CB8AC3E}">
        <p14:creationId xmlns:p14="http://schemas.microsoft.com/office/powerpoint/2010/main" val="63046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65DD-BEDF-A74E-BB87-40A6540162D4}"/>
              </a:ext>
            </a:extLst>
          </p:cNvPr>
          <p:cNvSpPr>
            <a:spLocks noGrp="1"/>
          </p:cNvSpPr>
          <p:nvPr>
            <p:ph type="title"/>
          </p:nvPr>
        </p:nvSpPr>
        <p:spPr>
          <a:xfrm>
            <a:off x="428297" y="16586"/>
            <a:ext cx="10515600" cy="1325563"/>
          </a:xfrm>
        </p:spPr>
        <p:txBody>
          <a:bodyPr/>
          <a:lstStyle/>
          <a:p>
            <a:r>
              <a:rPr lang="en-US" dirty="0"/>
              <a:t>What is mis- and disinformation?</a:t>
            </a:r>
          </a:p>
        </p:txBody>
      </p:sp>
      <p:sp>
        <p:nvSpPr>
          <p:cNvPr id="3" name="Content Placeholder 2">
            <a:extLst>
              <a:ext uri="{FF2B5EF4-FFF2-40B4-BE49-F238E27FC236}">
                <a16:creationId xmlns:a16="http://schemas.microsoft.com/office/drawing/2014/main" id="{947B1F48-7330-414E-AC00-E370EAA71BED}"/>
              </a:ext>
            </a:extLst>
          </p:cNvPr>
          <p:cNvSpPr>
            <a:spLocks noGrp="1"/>
          </p:cNvSpPr>
          <p:nvPr>
            <p:ph idx="1"/>
          </p:nvPr>
        </p:nvSpPr>
        <p:spPr>
          <a:xfrm>
            <a:off x="662152" y="1342149"/>
            <a:ext cx="10100441" cy="4900996"/>
          </a:xfrm>
        </p:spPr>
        <p:txBody>
          <a:bodyPr>
            <a:noAutofit/>
          </a:bodyPr>
          <a:lstStyle/>
          <a:p>
            <a:r>
              <a:rPr lang="en-US" sz="2600" dirty="0">
                <a:hlinkClick r:id="rId2"/>
              </a:rPr>
              <a:t>Unesco </a:t>
            </a:r>
            <a:r>
              <a:rPr lang="en-US" sz="2600" dirty="0"/>
              <a:t>definitions:</a:t>
            </a:r>
          </a:p>
          <a:p>
            <a:pPr lvl="1"/>
            <a:r>
              <a:rPr lang="en-ZA" sz="2600" b="1" dirty="0"/>
              <a:t>Disinformation</a:t>
            </a:r>
            <a:r>
              <a:rPr lang="en-ZA" sz="2600" dirty="0"/>
              <a:t>: Information that is false and deliberately created to harm a person, social group, organisation or country</a:t>
            </a:r>
          </a:p>
          <a:p>
            <a:pPr lvl="1"/>
            <a:r>
              <a:rPr lang="en-ZA" sz="2600" b="1" dirty="0"/>
              <a:t>Misinformation</a:t>
            </a:r>
            <a:r>
              <a:rPr lang="en-ZA" sz="2600" dirty="0"/>
              <a:t>: Information that is false but not created with the intention of causing harm</a:t>
            </a:r>
          </a:p>
          <a:p>
            <a:pPr lvl="1"/>
            <a:r>
              <a:rPr lang="en-ZA" sz="2600" b="1" dirty="0"/>
              <a:t>Mal-information</a:t>
            </a:r>
            <a:r>
              <a:rPr lang="en-ZA" sz="2600" dirty="0"/>
              <a:t>: Information that is based on reality, used to inflict harm on a person, social group, organisation or country.</a:t>
            </a:r>
          </a:p>
          <a:p>
            <a:r>
              <a:rPr lang="en-US" sz="2600" dirty="0">
                <a:hlinkClick r:id="rId3"/>
              </a:rPr>
              <a:t>Infodemic</a:t>
            </a:r>
            <a:r>
              <a:rPr lang="en-US" sz="2600" dirty="0"/>
              <a:t> (WHO): </a:t>
            </a:r>
            <a:r>
              <a:rPr lang="en-ZA" sz="2600" dirty="0"/>
              <a:t>overabundance of information – some accurate and some not – that makes it hard for people to find trustworthy sources and reliable guidance when they need it. In this situation, misinformation and </a:t>
            </a:r>
            <a:r>
              <a:rPr lang="en-ZA" sz="2600" dirty="0" err="1"/>
              <a:t>rumors</a:t>
            </a:r>
            <a:r>
              <a:rPr lang="en-ZA" sz="2600" dirty="0"/>
              <a:t> appear on the scene, along with manipulation of information with doubtful intent. In the information age, this phenomenon is amplified through social networks, spreading farther and faster like a virus.</a:t>
            </a:r>
            <a:endParaRPr lang="en-US" sz="2600" dirty="0"/>
          </a:p>
        </p:txBody>
      </p:sp>
    </p:spTree>
    <p:extLst>
      <p:ext uri="{BB962C8B-B14F-4D97-AF65-F5344CB8AC3E}">
        <p14:creationId xmlns:p14="http://schemas.microsoft.com/office/powerpoint/2010/main" val="55016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Disinformation in Africa</a:t>
            </a:r>
            <a:endParaRPr lang="en-US" dirty="0"/>
          </a:p>
        </p:txBody>
      </p:sp>
      <p:sp>
        <p:nvSpPr>
          <p:cNvPr id="3" name="Content Placeholder 2"/>
          <p:cNvSpPr>
            <a:spLocks noGrp="1"/>
          </p:cNvSpPr>
          <p:nvPr>
            <p:ph idx="1"/>
          </p:nvPr>
        </p:nvSpPr>
        <p:spPr>
          <a:xfrm>
            <a:off x="838200" y="1825624"/>
            <a:ext cx="5983014" cy="4530725"/>
          </a:xfrm>
        </p:spPr>
        <p:txBody>
          <a:bodyPr>
            <a:normAutofit fontScale="85000" lnSpcReduction="20000"/>
          </a:bodyPr>
          <a:lstStyle/>
          <a:p>
            <a:r>
              <a:rPr lang="en-GB" dirty="0"/>
              <a:t>Like elsewhere in the Global South misinformation in Africa often takes form of extreme speech that incite violence or spread racist, misogynous, xenophobic messages</a:t>
            </a:r>
          </a:p>
          <a:p>
            <a:r>
              <a:rPr lang="en-GB" dirty="0"/>
              <a:t> Mobile phone platforms such as </a:t>
            </a:r>
            <a:r>
              <a:rPr lang="en-GB" dirty="0" err="1"/>
              <a:t>Whatsapp</a:t>
            </a:r>
            <a:r>
              <a:rPr lang="en-GB" dirty="0"/>
              <a:t> - South Africa and Kenya</a:t>
            </a:r>
          </a:p>
          <a:p>
            <a:r>
              <a:rPr lang="en-GB" dirty="0"/>
              <a:t>Misinformation campaigns – Bell Pottinger #</a:t>
            </a:r>
            <a:r>
              <a:rPr lang="en-GB" dirty="0" err="1"/>
              <a:t>wmc</a:t>
            </a:r>
            <a:r>
              <a:rPr lang="en-GB" dirty="0"/>
              <a:t> (SA)</a:t>
            </a:r>
          </a:p>
          <a:p>
            <a:r>
              <a:rPr lang="en-GB" dirty="0"/>
              <a:t>Concerns about election inference </a:t>
            </a:r>
          </a:p>
          <a:p>
            <a:r>
              <a:rPr lang="en-GB" dirty="0"/>
              <a:t>Governments respond strongly, e.g. internet shutdowns, criminalization – concerns for freedom of expression</a:t>
            </a:r>
          </a:p>
          <a:p>
            <a:r>
              <a:rPr lang="en-GB" dirty="0"/>
              <a:t>Worsened by Covid-pandemic</a:t>
            </a:r>
          </a:p>
        </p:txBody>
      </p:sp>
      <p:sp>
        <p:nvSpPr>
          <p:cNvPr id="6" name="Slide Number Placeholder 5"/>
          <p:cNvSpPr>
            <a:spLocks noGrp="1"/>
          </p:cNvSpPr>
          <p:nvPr>
            <p:ph type="sldNum" sz="quarter" idx="12"/>
          </p:nvPr>
        </p:nvSpPr>
        <p:spPr/>
        <p:txBody>
          <a:bodyPr/>
          <a:lstStyle/>
          <a:p>
            <a:fld id="{9B098240-1C2A-9842-B01A-7CA931431F6F}" type="slidenum">
              <a:rPr lang="en-US" smtClean="0"/>
              <a:t>5</a:t>
            </a:fld>
            <a:endParaRPr lang="en-US"/>
          </a:p>
        </p:txBody>
      </p:sp>
      <p:pic>
        <p:nvPicPr>
          <p:cNvPr id="5" name="Picture 4" descr="A person wearing glasses and a suit&#10;&#10;Description automatically generated with medium confidence">
            <a:extLst>
              <a:ext uri="{FF2B5EF4-FFF2-40B4-BE49-F238E27FC236}">
                <a16:creationId xmlns:a16="http://schemas.microsoft.com/office/drawing/2014/main" id="{5461B427-2C95-314D-8A1B-6147C3E3B9FE}"/>
              </a:ext>
            </a:extLst>
          </p:cNvPr>
          <p:cNvPicPr>
            <a:picLocks noChangeAspect="1"/>
          </p:cNvPicPr>
          <p:nvPr/>
        </p:nvPicPr>
        <p:blipFill>
          <a:blip r:embed="rId3"/>
          <a:stretch>
            <a:fillRect/>
          </a:stretch>
        </p:blipFill>
        <p:spPr>
          <a:xfrm>
            <a:off x="7567448" y="1701987"/>
            <a:ext cx="4506043" cy="4047171"/>
          </a:xfrm>
          <a:prstGeom prst="rect">
            <a:avLst/>
          </a:prstGeom>
        </p:spPr>
      </p:pic>
    </p:spTree>
    <p:extLst>
      <p:ext uri="{BB962C8B-B14F-4D97-AF65-F5344CB8AC3E}">
        <p14:creationId xmlns:p14="http://schemas.microsoft.com/office/powerpoint/2010/main" val="187958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F203-24F0-9940-9FDC-50176B2778AC}"/>
              </a:ext>
            </a:extLst>
          </p:cNvPr>
          <p:cNvSpPr>
            <a:spLocks noGrp="1"/>
          </p:cNvSpPr>
          <p:nvPr>
            <p:ph type="title"/>
          </p:nvPr>
        </p:nvSpPr>
        <p:spPr>
          <a:xfrm>
            <a:off x="633067" y="134841"/>
            <a:ext cx="5193868" cy="936558"/>
          </a:xfrm>
        </p:spPr>
        <p:txBody>
          <a:bodyPr anchor="b">
            <a:normAutofit/>
          </a:bodyPr>
          <a:lstStyle/>
          <a:p>
            <a:r>
              <a:rPr lang="en-US" sz="4800" dirty="0"/>
              <a:t>Covid-19 examples</a:t>
            </a:r>
          </a:p>
        </p:txBody>
      </p:sp>
      <p:sp>
        <p:nvSpPr>
          <p:cNvPr id="3" name="Content Placeholder 2">
            <a:extLst>
              <a:ext uri="{FF2B5EF4-FFF2-40B4-BE49-F238E27FC236}">
                <a16:creationId xmlns:a16="http://schemas.microsoft.com/office/drawing/2014/main" id="{201DC6BD-1B00-0A49-AE73-16079628810C}"/>
              </a:ext>
            </a:extLst>
          </p:cNvPr>
          <p:cNvSpPr>
            <a:spLocks noGrp="1"/>
          </p:cNvSpPr>
          <p:nvPr>
            <p:ph idx="1"/>
          </p:nvPr>
        </p:nvSpPr>
        <p:spPr>
          <a:xfrm>
            <a:off x="432486" y="1188072"/>
            <a:ext cx="6242545" cy="5613607"/>
          </a:xfrm>
        </p:spPr>
        <p:txBody>
          <a:bodyPr>
            <a:normAutofit lnSpcReduction="10000"/>
          </a:bodyPr>
          <a:lstStyle/>
          <a:p>
            <a:r>
              <a:rPr lang="en-US" dirty="0"/>
              <a:t>Some </a:t>
            </a:r>
            <a:r>
              <a:rPr lang="en-US" dirty="0">
                <a:hlinkClick r:id="rId2"/>
              </a:rPr>
              <a:t>examples</a:t>
            </a:r>
            <a:r>
              <a:rPr lang="en-US" dirty="0"/>
              <a:t> of Covid-19 disinformation:</a:t>
            </a:r>
          </a:p>
          <a:p>
            <a:r>
              <a:rPr lang="en-ZA" dirty="0"/>
              <a:t>Late pres. </a:t>
            </a:r>
            <a:r>
              <a:rPr lang="en-ZA" dirty="0" err="1"/>
              <a:t>Magafuli</a:t>
            </a:r>
            <a:r>
              <a:rPr lang="en-ZA" dirty="0"/>
              <a:t> said steam kills the virus</a:t>
            </a:r>
          </a:p>
          <a:p>
            <a:r>
              <a:rPr lang="en-ZA" dirty="0"/>
              <a:t>Contaminated  facemasks to ‘destabilize Africa’</a:t>
            </a:r>
          </a:p>
          <a:p>
            <a:r>
              <a:rPr lang="en-ZA" dirty="0"/>
              <a:t>Anti-</a:t>
            </a:r>
            <a:r>
              <a:rPr lang="en-ZA" dirty="0" err="1"/>
              <a:t>vaxx</a:t>
            </a:r>
            <a:r>
              <a:rPr lang="en-ZA" dirty="0"/>
              <a:t> disinformation:</a:t>
            </a:r>
          </a:p>
          <a:p>
            <a:pPr lvl="1"/>
            <a:r>
              <a:rPr lang="en-ZA" dirty="0"/>
              <a:t>Videos warning people about </a:t>
            </a:r>
            <a:r>
              <a:rPr lang="en-ZA" dirty="0">
                <a:hlinkClick r:id="rId3"/>
              </a:rPr>
              <a:t>‘Bill Gates vaccines’ </a:t>
            </a:r>
            <a:r>
              <a:rPr lang="en-ZA" dirty="0"/>
              <a:t>to be tested in Africa, ‘</a:t>
            </a:r>
            <a:r>
              <a:rPr lang="en-ZA" dirty="0">
                <a:hlinkClick r:id="rId4"/>
              </a:rPr>
              <a:t>change your DNA’</a:t>
            </a:r>
            <a:r>
              <a:rPr lang="en-ZA" dirty="0"/>
              <a:t>, CNN logo </a:t>
            </a:r>
            <a:r>
              <a:rPr lang="en-ZA" dirty="0">
                <a:hlinkClick r:id="rId5"/>
              </a:rPr>
              <a:t>‘Penis injection hoax</a:t>
            </a:r>
            <a:r>
              <a:rPr lang="en-ZA" dirty="0"/>
              <a:t>’</a:t>
            </a:r>
          </a:p>
          <a:p>
            <a:r>
              <a:rPr lang="en-ZA" dirty="0"/>
              <a:t>Social media platform design </a:t>
            </a:r>
            <a:r>
              <a:rPr lang="en-ZA" dirty="0">
                <a:hlinkClick r:id="rId6"/>
              </a:rPr>
              <a:t>encouraging quick scrolling</a:t>
            </a:r>
            <a:r>
              <a:rPr lang="en-ZA" dirty="0"/>
              <a:t>, inaccurate reading</a:t>
            </a:r>
          </a:p>
          <a:p>
            <a:r>
              <a:rPr lang="en-ZA" dirty="0"/>
              <a:t>Amplified by </a:t>
            </a:r>
            <a:r>
              <a:rPr lang="en-ZA" dirty="0">
                <a:hlinkClick r:id="rId7"/>
              </a:rPr>
              <a:t>people in power</a:t>
            </a:r>
            <a:endParaRPr lang="en-ZA" dirty="0"/>
          </a:p>
          <a:p>
            <a:endParaRPr lang="en-ZA" dirty="0"/>
          </a:p>
          <a:p>
            <a:endParaRPr lang="en-US" sz="1500" dirty="0"/>
          </a:p>
        </p:txBody>
      </p:sp>
      <p:pic>
        <p:nvPicPr>
          <p:cNvPr id="8" name="Picture 7" descr="A person talking on a microphone&#10;&#10;Description automatically generated with low confidence">
            <a:extLst>
              <a:ext uri="{FF2B5EF4-FFF2-40B4-BE49-F238E27FC236}">
                <a16:creationId xmlns:a16="http://schemas.microsoft.com/office/drawing/2014/main" id="{5EF1572C-6DDE-D844-B1DD-C148A24B2C60}"/>
              </a:ext>
            </a:extLst>
          </p:cNvPr>
          <p:cNvPicPr>
            <a:picLocks noChangeAspect="1"/>
          </p:cNvPicPr>
          <p:nvPr/>
        </p:nvPicPr>
        <p:blipFill>
          <a:blip r:embed="rId8">
            <a:duotone>
              <a:prstClr val="black"/>
              <a:prstClr val="white"/>
            </a:duotone>
          </a:blip>
          <a:stretch>
            <a:fillRect/>
          </a:stretch>
        </p:blipFill>
        <p:spPr>
          <a:xfrm>
            <a:off x="7428878" y="4348866"/>
            <a:ext cx="2234427" cy="2428725"/>
          </a:xfrm>
          <a:prstGeom prst="rect">
            <a:avLst/>
          </a:prstGeom>
        </p:spPr>
      </p:pic>
      <p:pic>
        <p:nvPicPr>
          <p:cNvPr id="5" name="Picture 4" descr="A person in a suit and tie&#10;&#10;Description automatically generated with low confidence">
            <a:extLst>
              <a:ext uri="{FF2B5EF4-FFF2-40B4-BE49-F238E27FC236}">
                <a16:creationId xmlns:a16="http://schemas.microsoft.com/office/drawing/2014/main" id="{FB0BCAC2-63C4-4343-B811-B70D8D2CEE37}"/>
              </a:ext>
            </a:extLst>
          </p:cNvPr>
          <p:cNvPicPr>
            <a:picLocks noChangeAspect="1"/>
          </p:cNvPicPr>
          <p:nvPr/>
        </p:nvPicPr>
        <p:blipFill>
          <a:blip r:embed="rId9">
            <a:duotone>
              <a:prstClr val="black"/>
              <a:prstClr val="white"/>
            </a:duotone>
          </a:blip>
          <a:stretch>
            <a:fillRect/>
          </a:stretch>
        </p:blipFill>
        <p:spPr>
          <a:xfrm>
            <a:off x="8624802" y="2238245"/>
            <a:ext cx="3088072" cy="1775641"/>
          </a:xfrm>
          <a:prstGeom prst="rect">
            <a:avLst/>
          </a:prstGeom>
        </p:spPr>
      </p:pic>
      <p:sp>
        <p:nvSpPr>
          <p:cNvPr id="6" name="TextBox 5">
            <a:extLst>
              <a:ext uri="{FF2B5EF4-FFF2-40B4-BE49-F238E27FC236}">
                <a16:creationId xmlns:a16="http://schemas.microsoft.com/office/drawing/2014/main" id="{D55F6BD3-1E06-1746-94F1-0DCF10E8AF6D}"/>
              </a:ext>
            </a:extLst>
          </p:cNvPr>
          <p:cNvSpPr txBox="1"/>
          <p:nvPr/>
        </p:nvSpPr>
        <p:spPr>
          <a:xfrm>
            <a:off x="8624801" y="3946691"/>
            <a:ext cx="2996339" cy="172289"/>
          </a:xfrm>
          <a:prstGeom prst="rect">
            <a:avLst/>
          </a:prstGeom>
          <a:solidFill>
            <a:srgbClr val="000000">
              <a:alpha val="50000"/>
            </a:srgbClr>
          </a:solidFill>
          <a:ln>
            <a:noFill/>
          </a:ln>
        </p:spPr>
        <p:txBody>
          <a:bodyPr wrap="square" rtlCol="0">
            <a:noAutofit/>
          </a:bodyPr>
          <a:lstStyle/>
          <a:p>
            <a:pPr algn="ctr">
              <a:spcAft>
                <a:spcPts val="600"/>
              </a:spcAft>
            </a:pPr>
            <a:r>
              <a:rPr lang="en-ZA" sz="800" dirty="0">
                <a:solidFill>
                  <a:srgbClr val="FFFFFF"/>
                </a:solidFill>
              </a:rPr>
              <a:t>“If there be any [COVID-19] vaccine that is the work of the devil meant to infuse 666 in the lives of the people, meant to corrupt their DNA … may it be destroyed by fire.” South Africa’s chief justice, </a:t>
            </a:r>
            <a:r>
              <a:rPr lang="en-ZA" sz="800" dirty="0" err="1">
                <a:solidFill>
                  <a:srgbClr val="FFFFFF"/>
                </a:solidFill>
              </a:rPr>
              <a:t>Mogoeng</a:t>
            </a:r>
            <a:r>
              <a:rPr lang="en-ZA" sz="800" dirty="0">
                <a:solidFill>
                  <a:srgbClr val="FFFFFF"/>
                </a:solidFill>
              </a:rPr>
              <a:t> </a:t>
            </a:r>
            <a:r>
              <a:rPr lang="en-ZA" sz="800" dirty="0" err="1">
                <a:solidFill>
                  <a:srgbClr val="FFFFFF"/>
                </a:solidFill>
              </a:rPr>
              <a:t>Mogoeng</a:t>
            </a:r>
            <a:endParaRPr lang="en-US" sz="800" dirty="0">
              <a:solidFill>
                <a:srgbClr val="FFFFFF"/>
              </a:solidFill>
            </a:endParaRPr>
          </a:p>
        </p:txBody>
      </p:sp>
      <p:pic>
        <p:nvPicPr>
          <p:cNvPr id="10" name="Picture 9" descr="A picture containing text&#10;&#10;Description automatically generated">
            <a:extLst>
              <a:ext uri="{FF2B5EF4-FFF2-40B4-BE49-F238E27FC236}">
                <a16:creationId xmlns:a16="http://schemas.microsoft.com/office/drawing/2014/main" id="{2DDB63D1-17E9-4B48-86AD-966528BC3FF7}"/>
              </a:ext>
            </a:extLst>
          </p:cNvPr>
          <p:cNvPicPr>
            <a:picLocks noChangeAspect="1"/>
          </p:cNvPicPr>
          <p:nvPr/>
        </p:nvPicPr>
        <p:blipFill>
          <a:blip r:embed="rId10">
            <a:duotone>
              <a:prstClr val="black"/>
              <a:prstClr val="white"/>
            </a:duotone>
          </a:blip>
          <a:stretch>
            <a:fillRect/>
          </a:stretch>
        </p:blipFill>
        <p:spPr>
          <a:xfrm>
            <a:off x="9134404" y="3568956"/>
            <a:ext cx="1977134" cy="345214"/>
          </a:xfrm>
          <a:prstGeom prst="rect">
            <a:avLst/>
          </a:prstGeom>
        </p:spPr>
      </p:pic>
      <p:pic>
        <p:nvPicPr>
          <p:cNvPr id="11" name="Picture 10" descr="A picture containing text, screenshot&#10;&#10;Description automatically generated">
            <a:extLst>
              <a:ext uri="{FF2B5EF4-FFF2-40B4-BE49-F238E27FC236}">
                <a16:creationId xmlns:a16="http://schemas.microsoft.com/office/drawing/2014/main" id="{AA006782-B3F9-5745-BDCB-99F4699CAF0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02410" y="4274555"/>
            <a:ext cx="1857104" cy="25322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352F9D35-28CD-8A46-AD6C-83C280C2FED8}"/>
              </a:ext>
            </a:extLst>
          </p:cNvPr>
          <p:cNvPicPr>
            <a:picLocks noChangeAspect="1"/>
          </p:cNvPicPr>
          <p:nvPr/>
        </p:nvPicPr>
        <p:blipFill>
          <a:blip r:embed="rId10">
            <a:duotone>
              <a:prstClr val="black"/>
              <a:prstClr val="white"/>
            </a:duotone>
          </a:blip>
          <a:stretch>
            <a:fillRect/>
          </a:stretch>
        </p:blipFill>
        <p:spPr>
          <a:xfrm>
            <a:off x="10021330" y="6425514"/>
            <a:ext cx="1738183" cy="352078"/>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BCEDEEC7-7691-1E4E-9EA2-9DB051240E69}"/>
              </a:ext>
            </a:extLst>
          </p:cNvPr>
          <p:cNvPicPr>
            <a:picLocks noChangeAspect="1"/>
          </p:cNvPicPr>
          <p:nvPr/>
        </p:nvPicPr>
        <p:blipFill>
          <a:blip r:embed="rId12"/>
          <a:stretch>
            <a:fillRect/>
          </a:stretch>
        </p:blipFill>
        <p:spPr>
          <a:xfrm>
            <a:off x="8763323" y="251515"/>
            <a:ext cx="3114334" cy="1805651"/>
          </a:xfrm>
          <a:prstGeom prst="rect">
            <a:avLst/>
          </a:prstGeom>
        </p:spPr>
      </p:pic>
    </p:spTree>
    <p:extLst>
      <p:ext uri="{BB962C8B-B14F-4D97-AF65-F5344CB8AC3E}">
        <p14:creationId xmlns:p14="http://schemas.microsoft.com/office/powerpoint/2010/main" val="71395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CE82-BDAF-064E-A7B3-6540AAA05E54}"/>
              </a:ext>
            </a:extLst>
          </p:cNvPr>
          <p:cNvSpPr>
            <a:spLocks noGrp="1"/>
          </p:cNvSpPr>
          <p:nvPr>
            <p:ph type="title"/>
          </p:nvPr>
        </p:nvSpPr>
        <p:spPr/>
        <p:txBody>
          <a:bodyPr/>
          <a:lstStyle/>
          <a:p>
            <a:r>
              <a:rPr lang="en-US" dirty="0"/>
              <a:t>Disinformation, journalism and context</a:t>
            </a:r>
          </a:p>
        </p:txBody>
      </p:sp>
      <p:sp>
        <p:nvSpPr>
          <p:cNvPr id="3" name="Content Placeholder 2">
            <a:extLst>
              <a:ext uri="{FF2B5EF4-FFF2-40B4-BE49-F238E27FC236}">
                <a16:creationId xmlns:a16="http://schemas.microsoft.com/office/drawing/2014/main" id="{9C93CCAE-9BB2-B54C-9C54-12B5DBCF72A4}"/>
              </a:ext>
            </a:extLst>
          </p:cNvPr>
          <p:cNvSpPr>
            <a:spLocks noGrp="1"/>
          </p:cNvSpPr>
          <p:nvPr>
            <p:ph idx="1"/>
          </p:nvPr>
        </p:nvSpPr>
        <p:spPr/>
        <p:txBody>
          <a:bodyPr/>
          <a:lstStyle/>
          <a:p>
            <a:r>
              <a:rPr lang="en-GB" dirty="0"/>
              <a:t>Journalism as an institution cannot hope to control the new communication environment - rise of a chaotic, fragmented and widely dispersed new public communication order. </a:t>
            </a:r>
          </a:p>
          <a:p>
            <a:r>
              <a:rPr lang="en-GB" dirty="0"/>
              <a:t>Rise of false information is rooted in more complex cultural and social shifts articulated through major shifts in communication practices and infrastructures</a:t>
            </a:r>
          </a:p>
          <a:p>
            <a:r>
              <a:rPr lang="en-GB" dirty="0"/>
              <a:t>Therefore -  attempt to curb the spread of false information by embarking on zealous media literacy campaigns is too limited response to deal with the complex challenge (</a:t>
            </a:r>
            <a:r>
              <a:rPr lang="en-GB" dirty="0" err="1"/>
              <a:t>Waisbord</a:t>
            </a:r>
            <a:r>
              <a:rPr lang="en-GB" dirty="0"/>
              <a:t> 2018)</a:t>
            </a:r>
            <a:endParaRPr lang="en-US" dirty="0"/>
          </a:p>
        </p:txBody>
      </p:sp>
      <p:sp>
        <p:nvSpPr>
          <p:cNvPr id="6" name="Slide Number Placeholder 5">
            <a:extLst>
              <a:ext uri="{FF2B5EF4-FFF2-40B4-BE49-F238E27FC236}">
                <a16:creationId xmlns:a16="http://schemas.microsoft.com/office/drawing/2014/main" id="{B58FDFF0-C96F-9947-AD08-A36AA2714BFD}"/>
              </a:ext>
            </a:extLst>
          </p:cNvPr>
          <p:cNvSpPr>
            <a:spLocks noGrp="1"/>
          </p:cNvSpPr>
          <p:nvPr>
            <p:ph type="sldNum" sz="quarter" idx="12"/>
          </p:nvPr>
        </p:nvSpPr>
        <p:spPr/>
        <p:txBody>
          <a:bodyPr/>
          <a:lstStyle/>
          <a:p>
            <a:fld id="{9B098240-1C2A-9842-B01A-7CA931431F6F}" type="slidenum">
              <a:rPr lang="en-US" smtClean="0"/>
              <a:t>7</a:t>
            </a:fld>
            <a:endParaRPr lang="en-US"/>
          </a:p>
        </p:txBody>
      </p:sp>
    </p:spTree>
    <p:extLst>
      <p:ext uri="{BB962C8B-B14F-4D97-AF65-F5344CB8AC3E}">
        <p14:creationId xmlns:p14="http://schemas.microsoft.com/office/powerpoint/2010/main" val="84638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4495-FA69-BC4C-94A2-1B09E037C799}"/>
              </a:ext>
            </a:extLst>
          </p:cNvPr>
          <p:cNvSpPr>
            <a:spLocks noGrp="1"/>
          </p:cNvSpPr>
          <p:nvPr>
            <p:ph type="title"/>
          </p:nvPr>
        </p:nvSpPr>
        <p:spPr>
          <a:xfrm>
            <a:off x="515007" y="365125"/>
            <a:ext cx="10941269" cy="1325563"/>
          </a:xfrm>
        </p:spPr>
        <p:txBody>
          <a:bodyPr/>
          <a:lstStyle/>
          <a:p>
            <a:r>
              <a:rPr lang="en-US" dirty="0"/>
              <a:t>Why and how do mis- and disinformation spread?</a:t>
            </a:r>
          </a:p>
        </p:txBody>
      </p:sp>
      <p:sp>
        <p:nvSpPr>
          <p:cNvPr id="3" name="Content Placeholder 2">
            <a:extLst>
              <a:ext uri="{FF2B5EF4-FFF2-40B4-BE49-F238E27FC236}">
                <a16:creationId xmlns:a16="http://schemas.microsoft.com/office/drawing/2014/main" id="{5FF711DF-4E00-2A4C-AA1F-A57CA5DE0CBE}"/>
              </a:ext>
            </a:extLst>
          </p:cNvPr>
          <p:cNvSpPr>
            <a:spLocks noGrp="1"/>
          </p:cNvSpPr>
          <p:nvPr>
            <p:ph idx="1"/>
          </p:nvPr>
        </p:nvSpPr>
        <p:spPr>
          <a:xfrm>
            <a:off x="252248" y="1442654"/>
            <a:ext cx="11687503" cy="5050221"/>
          </a:xfrm>
        </p:spPr>
        <p:txBody>
          <a:bodyPr>
            <a:normAutofit fontScale="92500" lnSpcReduction="10000"/>
          </a:bodyPr>
          <a:lstStyle/>
          <a:p>
            <a:pPr marL="0" indent="0">
              <a:buNone/>
            </a:pPr>
            <a:endParaRPr lang="en-US" dirty="0">
              <a:hlinkClick r:id="rId2"/>
            </a:endParaRPr>
          </a:p>
          <a:p>
            <a:r>
              <a:rPr lang="en-ZA" sz="3100" dirty="0"/>
              <a:t>For false news to make an impact, it has to be shared. Why do people consume and share?</a:t>
            </a:r>
          </a:p>
          <a:p>
            <a:r>
              <a:rPr lang="en-US" sz="3100" dirty="0"/>
              <a:t>Feeds on anxieties, stereotypes, uncertainty, bias – if people do not know who to trust or where to get accurate information, disinformation has a foothold</a:t>
            </a:r>
          </a:p>
          <a:p>
            <a:r>
              <a:rPr lang="en-US" sz="3100" dirty="0"/>
              <a:t>Social context, view of authority, trust in media – all important factors</a:t>
            </a:r>
          </a:p>
          <a:p>
            <a:r>
              <a:rPr lang="en-US" sz="3100" dirty="0"/>
              <a:t>Study of </a:t>
            </a:r>
            <a:r>
              <a:rPr lang="en-US" sz="3100" i="1" dirty="0"/>
              <a:t>motivations</a:t>
            </a:r>
            <a:r>
              <a:rPr lang="en-US" sz="3100" dirty="0"/>
              <a:t> within </a:t>
            </a:r>
            <a:r>
              <a:rPr lang="en-US" sz="3100" i="1" dirty="0"/>
              <a:t>context</a:t>
            </a:r>
            <a:r>
              <a:rPr lang="en-US" sz="3100" dirty="0"/>
              <a:t> important step in countering disinformation</a:t>
            </a:r>
          </a:p>
          <a:p>
            <a:r>
              <a:rPr lang="en-US" sz="3100" dirty="0">
                <a:hlinkClick r:id="rId2"/>
              </a:rPr>
              <a:t>WHO guidance </a:t>
            </a:r>
            <a:r>
              <a:rPr lang="en-US" sz="3100" dirty="0"/>
              <a:t>: Formal research e.g. surveys, also social media listening and analysis – understand </a:t>
            </a:r>
            <a:r>
              <a:rPr lang="en-US" sz="3100" dirty="0" err="1"/>
              <a:t>rumours</a:t>
            </a:r>
            <a:r>
              <a:rPr lang="en-US" sz="3100" dirty="0"/>
              <a:t>, conspiracy theories, perceptions and motivations towards vaccines</a:t>
            </a:r>
          </a:p>
          <a:p>
            <a:endParaRPr lang="en-US" dirty="0"/>
          </a:p>
        </p:txBody>
      </p:sp>
    </p:spTree>
    <p:extLst>
      <p:ext uri="{BB962C8B-B14F-4D97-AF65-F5344CB8AC3E}">
        <p14:creationId xmlns:p14="http://schemas.microsoft.com/office/powerpoint/2010/main" val="58544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4495-FA69-BC4C-94A2-1B09E037C799}"/>
              </a:ext>
            </a:extLst>
          </p:cNvPr>
          <p:cNvSpPr>
            <a:spLocks noGrp="1"/>
          </p:cNvSpPr>
          <p:nvPr>
            <p:ph type="title"/>
          </p:nvPr>
        </p:nvSpPr>
        <p:spPr/>
        <p:txBody>
          <a:bodyPr/>
          <a:lstStyle/>
          <a:p>
            <a:r>
              <a:rPr lang="en-US" dirty="0"/>
              <a:t>Why and how does mis- and disinformation spread?</a:t>
            </a:r>
          </a:p>
        </p:txBody>
      </p:sp>
      <p:sp>
        <p:nvSpPr>
          <p:cNvPr id="3" name="Content Placeholder 2">
            <a:extLst>
              <a:ext uri="{FF2B5EF4-FFF2-40B4-BE49-F238E27FC236}">
                <a16:creationId xmlns:a16="http://schemas.microsoft.com/office/drawing/2014/main" id="{5FF711DF-4E00-2A4C-AA1F-A57CA5DE0CBE}"/>
              </a:ext>
            </a:extLst>
          </p:cNvPr>
          <p:cNvSpPr>
            <a:spLocks noGrp="1"/>
          </p:cNvSpPr>
          <p:nvPr>
            <p:ph idx="1"/>
          </p:nvPr>
        </p:nvSpPr>
        <p:spPr>
          <a:xfrm>
            <a:off x="838199" y="1825624"/>
            <a:ext cx="10891345" cy="4806403"/>
          </a:xfrm>
        </p:spPr>
        <p:txBody>
          <a:bodyPr>
            <a:normAutofit/>
          </a:bodyPr>
          <a:lstStyle/>
          <a:p>
            <a:pPr marL="0" indent="0">
              <a:buNone/>
            </a:pPr>
            <a:endParaRPr lang="en-ZA" dirty="0">
              <a:hlinkClick r:id="rId2"/>
            </a:endParaRPr>
          </a:p>
          <a:p>
            <a:pPr marL="0" indent="0">
              <a:buNone/>
            </a:pPr>
            <a:r>
              <a:rPr lang="en-GB" sz="2600" dirty="0"/>
              <a:t>Example:</a:t>
            </a:r>
            <a:endParaRPr lang="en-ZA" sz="2600" dirty="0">
              <a:hlinkClick r:id="" action="ppaction://noaction"/>
            </a:endParaRPr>
          </a:p>
          <a:p>
            <a:pPr>
              <a:buFont typeface="Wingdings" pitchFamily="2" charset="2"/>
              <a:buChar char="§"/>
            </a:pPr>
            <a:r>
              <a:rPr lang="en-ZA" sz="2600" dirty="0">
                <a:hlinkClick r:id="" action="ppaction://noaction"/>
              </a:rPr>
              <a:t>Previous research </a:t>
            </a:r>
            <a:r>
              <a:rPr lang="en-ZA" sz="2600" dirty="0"/>
              <a:t>of African media users:</a:t>
            </a:r>
          </a:p>
          <a:p>
            <a:pPr lvl="1">
              <a:buFont typeface="Wingdings" pitchFamily="2" charset="2"/>
              <a:buChar char="§"/>
            </a:pPr>
            <a:r>
              <a:rPr lang="en-ZA" sz="2600" dirty="0"/>
              <a:t>high likelihood to share misinformation, even knowingly</a:t>
            </a:r>
          </a:p>
          <a:p>
            <a:pPr lvl="1">
              <a:buFont typeface="Wingdings" pitchFamily="2" charset="2"/>
              <a:buChar char="§"/>
            </a:pPr>
            <a:r>
              <a:rPr lang="en-ZA" sz="2600" dirty="0"/>
              <a:t>users </a:t>
            </a:r>
            <a:r>
              <a:rPr lang="en-GB" sz="2600" dirty="0"/>
              <a:t>employ variety of cues to determine veracity (agency)</a:t>
            </a:r>
          </a:p>
          <a:p>
            <a:pPr lvl="1">
              <a:buFont typeface="Wingdings" pitchFamily="2" charset="2"/>
              <a:buChar char="§"/>
            </a:pPr>
            <a:r>
              <a:rPr lang="en-GB" sz="2600" dirty="0"/>
              <a:t>motivations to share depends on topic (</a:t>
            </a:r>
            <a:r>
              <a:rPr lang="en-GB" sz="2600" dirty="0" err="1"/>
              <a:t>e.g</a:t>
            </a:r>
            <a:r>
              <a:rPr lang="en-GB" sz="2600" dirty="0"/>
              <a:t> to duty to warn others ‘just in case’, or ‘for fun’)</a:t>
            </a:r>
          </a:p>
          <a:p>
            <a:pPr lvl="1">
              <a:buFont typeface="Wingdings" pitchFamily="2" charset="2"/>
              <a:buChar char="§"/>
            </a:pPr>
            <a:r>
              <a:rPr lang="en-GB" sz="2600" dirty="0"/>
              <a:t>the political use of humour plays an important role – history of alternative communication forms (‘pavement radio’) in contexts of repression, state control of media</a:t>
            </a:r>
          </a:p>
          <a:p>
            <a:pPr marL="457200" lvl="1" indent="0">
              <a:buNone/>
            </a:pPr>
            <a:endParaRPr lang="en-GB" dirty="0"/>
          </a:p>
          <a:p>
            <a:pPr marL="0" indent="0">
              <a:buNone/>
            </a:pPr>
            <a:endParaRPr lang="en-US" dirty="0"/>
          </a:p>
        </p:txBody>
      </p:sp>
    </p:spTree>
    <p:extLst>
      <p:ext uri="{BB962C8B-B14F-4D97-AF65-F5344CB8AC3E}">
        <p14:creationId xmlns:p14="http://schemas.microsoft.com/office/powerpoint/2010/main" val="1330406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1120</Words>
  <Application>Microsoft Macintosh PowerPoint</Application>
  <PresentationFormat>Widescreen</PresentationFormat>
  <Paragraphs>91</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Covid-19 disinformation: an African perspective</vt:lpstr>
      <vt:lpstr>Overview</vt:lpstr>
      <vt:lpstr>Disinformation / ‘fake news’</vt:lpstr>
      <vt:lpstr>What is mis- and disinformation?</vt:lpstr>
      <vt:lpstr>Disinformation in Africa</vt:lpstr>
      <vt:lpstr>Covid-19 examples</vt:lpstr>
      <vt:lpstr>Disinformation, journalism and context</vt:lpstr>
      <vt:lpstr>Why and how do mis- and disinformation spread?</vt:lpstr>
      <vt:lpstr>Why and how does mis- and disinformation spread?</vt:lpstr>
      <vt:lpstr>How do we counter it?</vt:lpstr>
      <vt:lpstr>How do we counter it?</vt:lpstr>
      <vt:lpstr>How do we counter it?</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Disinformation in the Global South</dc:title>
  <dc:creator>Herman Wasserman</dc:creator>
  <cp:lastModifiedBy>Herman Wasserman</cp:lastModifiedBy>
  <cp:revision>14</cp:revision>
  <dcterms:created xsi:type="dcterms:W3CDTF">2021-03-23T08:45:23Z</dcterms:created>
  <dcterms:modified xsi:type="dcterms:W3CDTF">2021-10-03T17:04:05Z</dcterms:modified>
</cp:coreProperties>
</file>